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11"/>
  </p:notesMasterIdLst>
  <p:sldIdLst>
    <p:sldId id="336" r:id="rId6"/>
    <p:sldId id="259" r:id="rId7"/>
    <p:sldId id="257" r:id="rId8"/>
    <p:sldId id="265" r:id="rId9"/>
    <p:sldId id="266" r:id="rId10"/>
    <p:sldId id="340" r:id="rId12"/>
    <p:sldId id="267" r:id="rId13"/>
    <p:sldId id="312" r:id="rId14"/>
    <p:sldId id="313" r:id="rId15"/>
    <p:sldId id="268" r:id="rId16"/>
    <p:sldId id="342" r:id="rId17"/>
    <p:sldId id="324" r:id="rId18"/>
    <p:sldId id="301" r:id="rId19"/>
    <p:sldId id="314" r:id="rId20"/>
    <p:sldId id="290" r:id="rId21"/>
    <p:sldId id="292" r:id="rId22"/>
    <p:sldId id="333" r:id="rId23"/>
    <p:sldId id="25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2994"/>
    <a:srgbClr val="FFFFFF"/>
    <a:srgbClr val="932994"/>
    <a:srgbClr val="002060"/>
    <a:srgbClr val="768FD5"/>
    <a:srgbClr val="161817"/>
    <a:srgbClr val="8D4C44"/>
    <a:srgbClr val="018E7E"/>
    <a:srgbClr val="E8D5C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notesMaster" Target="notesMasters/notesMaster1.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89B3E-090D-4135-A125-0A24096FCCBB}"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11B61-E514-4E6A-8750-AADE13371EA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xfrm>
            <a:off x="685800" y="1143000"/>
            <a:ext cx="5486400" cy="3086100"/>
          </a:xfrm>
        </p:spPr>
      </p:sp>
      <p:sp>
        <p:nvSpPr>
          <p:cNvPr id="7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5FA6099D-A7CD-41AF-876A-8D245D547DB9}" type="slidenum">
              <a:rPr lang="es-ES" altLang="en-US"/>
            </a:fld>
            <a:endParaRPr lang="es-E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5D9B0814-9AAC-45F6-8F77-AFDEE7FF42DA}" type="slidenum">
              <a:rPr lang="es-ES" altLang="en-US"/>
            </a:fld>
            <a:endParaRPr lang="es-E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695A76AA-1601-4E21-8267-650C10980E34}" type="slidenum">
              <a:rPr lang="es-ES" altLang="en-US"/>
            </a:fld>
            <a:endParaRPr lang="es-E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endParaRPr lang="es-ES" altLang="en-US"/>
          </a:p>
        </p:txBody>
      </p:sp>
      <p:sp>
        <p:nvSpPr>
          <p:cNvPr id="6" name="Footer Placeholder 5"/>
          <p:cNvSpPr>
            <a:spLocks noGrp="1"/>
          </p:cNvSpPr>
          <p:nvPr>
            <p:ph type="ftr" sz="quarter" idx="11"/>
          </p:nvPr>
        </p:nvSpPr>
        <p:spPr/>
        <p:txBody>
          <a:bodyPr/>
          <a:lstStyle>
            <a:lvl1pPr>
              <a:defRPr/>
            </a:lvl1pPr>
          </a:lstStyle>
          <a:p>
            <a:endParaRPr lang="es-ES" altLang="en-US"/>
          </a:p>
        </p:txBody>
      </p:sp>
      <p:sp>
        <p:nvSpPr>
          <p:cNvPr id="7" name="Slide Number Placeholder 6"/>
          <p:cNvSpPr>
            <a:spLocks noGrp="1"/>
          </p:cNvSpPr>
          <p:nvPr>
            <p:ph type="sldNum" sz="quarter" idx="12"/>
          </p:nvPr>
        </p:nvSpPr>
        <p:spPr/>
        <p:txBody>
          <a:bodyPr/>
          <a:lstStyle>
            <a:lvl1pPr>
              <a:defRPr/>
            </a:lvl1pPr>
          </a:lstStyle>
          <a:p>
            <a:fld id="{03571005-77E1-4B2B-BF6A-0997BEB082CD}" type="slidenum">
              <a:rPr lang="es-ES" altLang="en-US"/>
            </a:fld>
            <a:endParaRPr lang="es-E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endParaRPr lang="es-ES" altLang="en-US"/>
          </a:p>
        </p:txBody>
      </p:sp>
      <p:sp>
        <p:nvSpPr>
          <p:cNvPr id="8" name="Footer Placeholder 7"/>
          <p:cNvSpPr>
            <a:spLocks noGrp="1"/>
          </p:cNvSpPr>
          <p:nvPr>
            <p:ph type="ftr" sz="quarter" idx="11"/>
          </p:nvPr>
        </p:nvSpPr>
        <p:spPr/>
        <p:txBody>
          <a:bodyPr/>
          <a:lstStyle>
            <a:lvl1pPr>
              <a:defRPr/>
            </a:lvl1pPr>
          </a:lstStyle>
          <a:p>
            <a:endParaRPr lang="es-ES" altLang="en-US"/>
          </a:p>
        </p:txBody>
      </p:sp>
      <p:sp>
        <p:nvSpPr>
          <p:cNvPr id="9" name="Slide Number Placeholder 8"/>
          <p:cNvSpPr>
            <a:spLocks noGrp="1"/>
          </p:cNvSpPr>
          <p:nvPr>
            <p:ph type="sldNum" sz="quarter" idx="12"/>
          </p:nvPr>
        </p:nvSpPr>
        <p:spPr/>
        <p:txBody>
          <a:bodyPr/>
          <a:lstStyle>
            <a:lvl1pPr>
              <a:defRPr/>
            </a:lvl1pPr>
          </a:lstStyle>
          <a:p>
            <a:fld id="{9C735DCE-92C0-432B-A35B-7A42234BA7D0}" type="slidenum">
              <a:rPr lang="es-ES" altLang="en-US"/>
            </a:fld>
            <a:endParaRPr lang="es-E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s-ES" altLang="en-US"/>
          </a:p>
        </p:txBody>
      </p:sp>
      <p:sp>
        <p:nvSpPr>
          <p:cNvPr id="4" name="Footer Placeholder 3"/>
          <p:cNvSpPr>
            <a:spLocks noGrp="1"/>
          </p:cNvSpPr>
          <p:nvPr>
            <p:ph type="ftr" sz="quarter" idx="11"/>
          </p:nvPr>
        </p:nvSpPr>
        <p:spPr/>
        <p:txBody>
          <a:bodyPr/>
          <a:lstStyle>
            <a:lvl1pPr>
              <a:defRPr/>
            </a:lvl1pPr>
          </a:lstStyle>
          <a:p>
            <a:endParaRPr lang="es-ES" altLang="en-US"/>
          </a:p>
        </p:txBody>
      </p:sp>
      <p:sp>
        <p:nvSpPr>
          <p:cNvPr id="5" name="Slide Number Placeholder 4"/>
          <p:cNvSpPr>
            <a:spLocks noGrp="1"/>
          </p:cNvSpPr>
          <p:nvPr>
            <p:ph type="sldNum" sz="quarter" idx="12"/>
          </p:nvPr>
        </p:nvSpPr>
        <p:spPr/>
        <p:txBody>
          <a:bodyPr/>
          <a:lstStyle>
            <a:lvl1pPr>
              <a:defRPr/>
            </a:lvl1pPr>
          </a:lstStyle>
          <a:p>
            <a:fld id="{64399872-B794-42C0-B485-0934BE0B823B}" type="slidenum">
              <a:rPr lang="es-ES" altLang="en-US"/>
            </a:fld>
            <a:endParaRPr lang="es-E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s-ES" altLang="en-US"/>
          </a:p>
        </p:txBody>
      </p:sp>
      <p:sp>
        <p:nvSpPr>
          <p:cNvPr id="3" name="Footer Placeholder 2"/>
          <p:cNvSpPr>
            <a:spLocks noGrp="1"/>
          </p:cNvSpPr>
          <p:nvPr>
            <p:ph type="ftr" sz="quarter" idx="11"/>
          </p:nvPr>
        </p:nvSpPr>
        <p:spPr/>
        <p:txBody>
          <a:bodyPr/>
          <a:lstStyle>
            <a:lvl1pPr>
              <a:defRPr/>
            </a:lvl1pPr>
          </a:lstStyle>
          <a:p>
            <a:endParaRPr lang="es-ES" altLang="en-US"/>
          </a:p>
        </p:txBody>
      </p:sp>
      <p:sp>
        <p:nvSpPr>
          <p:cNvPr id="4" name="Slide Number Placeholder 3"/>
          <p:cNvSpPr>
            <a:spLocks noGrp="1"/>
          </p:cNvSpPr>
          <p:nvPr>
            <p:ph type="sldNum" sz="quarter" idx="12"/>
          </p:nvPr>
        </p:nvSpPr>
        <p:spPr/>
        <p:txBody>
          <a:bodyPr/>
          <a:lstStyle>
            <a:lvl1pPr>
              <a:defRPr/>
            </a:lvl1pPr>
          </a:lstStyle>
          <a:p>
            <a:fld id="{1A4F40BB-2E46-4044-BAF0-C532B4B54D13}" type="slidenum">
              <a:rPr lang="es-ES" altLang="en-US"/>
            </a:fld>
            <a:endParaRPr lang="es-E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s-ES" altLang="en-US"/>
          </a:p>
        </p:txBody>
      </p:sp>
      <p:sp>
        <p:nvSpPr>
          <p:cNvPr id="6" name="Footer Placeholder 5"/>
          <p:cNvSpPr>
            <a:spLocks noGrp="1"/>
          </p:cNvSpPr>
          <p:nvPr>
            <p:ph type="ftr" sz="quarter" idx="11"/>
          </p:nvPr>
        </p:nvSpPr>
        <p:spPr/>
        <p:txBody>
          <a:bodyPr/>
          <a:lstStyle>
            <a:lvl1pPr>
              <a:defRPr/>
            </a:lvl1pPr>
          </a:lstStyle>
          <a:p>
            <a:endParaRPr lang="es-ES" altLang="en-US"/>
          </a:p>
        </p:txBody>
      </p:sp>
      <p:sp>
        <p:nvSpPr>
          <p:cNvPr id="7" name="Slide Number Placeholder 6"/>
          <p:cNvSpPr>
            <a:spLocks noGrp="1"/>
          </p:cNvSpPr>
          <p:nvPr>
            <p:ph type="sldNum" sz="quarter" idx="12"/>
          </p:nvPr>
        </p:nvSpPr>
        <p:spPr/>
        <p:txBody>
          <a:bodyPr/>
          <a:lstStyle>
            <a:lvl1pPr>
              <a:defRPr/>
            </a:lvl1pPr>
          </a:lstStyle>
          <a:p>
            <a:fld id="{562778AF-9EA9-4D27-ADFA-74A2A7EAC343}" type="slidenum">
              <a:rPr lang="es-ES" altLang="en-US"/>
            </a:fld>
            <a:endParaRPr lang="es-E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s-ES" altLang="en-US"/>
          </a:p>
        </p:txBody>
      </p:sp>
      <p:sp>
        <p:nvSpPr>
          <p:cNvPr id="6" name="Footer Placeholder 5"/>
          <p:cNvSpPr>
            <a:spLocks noGrp="1"/>
          </p:cNvSpPr>
          <p:nvPr>
            <p:ph type="ftr" sz="quarter" idx="11"/>
          </p:nvPr>
        </p:nvSpPr>
        <p:spPr/>
        <p:txBody>
          <a:bodyPr/>
          <a:lstStyle>
            <a:lvl1pPr>
              <a:defRPr/>
            </a:lvl1pPr>
          </a:lstStyle>
          <a:p>
            <a:endParaRPr lang="es-ES" altLang="en-US"/>
          </a:p>
        </p:txBody>
      </p:sp>
      <p:sp>
        <p:nvSpPr>
          <p:cNvPr id="7" name="Slide Number Placeholder 6"/>
          <p:cNvSpPr>
            <a:spLocks noGrp="1"/>
          </p:cNvSpPr>
          <p:nvPr>
            <p:ph type="sldNum" sz="quarter" idx="12"/>
          </p:nvPr>
        </p:nvSpPr>
        <p:spPr/>
        <p:txBody>
          <a:bodyPr/>
          <a:lstStyle>
            <a:lvl1pPr>
              <a:defRPr/>
            </a:lvl1pPr>
          </a:lstStyle>
          <a:p>
            <a:fld id="{14163613-28BB-455C-AB0C-F94E473D37F6}" type="slidenum">
              <a:rPr lang="es-ES" altLang="en-US"/>
            </a:fld>
            <a:endParaRPr lang="es-E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49455334-6602-4C4F-9264-0A258F329AD4}" type="slidenum">
              <a:rPr lang="es-ES" altLang="en-US"/>
            </a:fld>
            <a:endParaRPr lang="es-E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s-ES" altLang="en-US"/>
          </a:p>
        </p:txBody>
      </p:sp>
      <p:sp>
        <p:nvSpPr>
          <p:cNvPr id="5" name="Footer Placeholder 4"/>
          <p:cNvSpPr>
            <a:spLocks noGrp="1"/>
          </p:cNvSpPr>
          <p:nvPr>
            <p:ph type="ftr" sz="quarter" idx="11"/>
          </p:nvPr>
        </p:nvSpPr>
        <p:spPr/>
        <p:txBody>
          <a:bodyPr/>
          <a:lstStyle>
            <a:lvl1pPr>
              <a:defRPr/>
            </a:lvl1pPr>
          </a:lstStyle>
          <a:p>
            <a:endParaRPr lang="es-ES" altLang="en-US"/>
          </a:p>
        </p:txBody>
      </p:sp>
      <p:sp>
        <p:nvSpPr>
          <p:cNvPr id="6" name="Slide Number Placeholder 5"/>
          <p:cNvSpPr>
            <a:spLocks noGrp="1"/>
          </p:cNvSpPr>
          <p:nvPr>
            <p:ph type="sldNum" sz="quarter" idx="12"/>
          </p:nvPr>
        </p:nvSpPr>
        <p:spPr/>
        <p:txBody>
          <a:bodyPr/>
          <a:lstStyle>
            <a:lvl1pPr>
              <a:defRPr/>
            </a:lvl1pPr>
          </a:lstStyle>
          <a:p>
            <a:fld id="{B6183641-CFAA-432F-9F5D-8010C7EDA951}" type="slidenum">
              <a:rPr lang="es-ES" altLang="en-US"/>
            </a:fld>
            <a:endParaRPr lang="es-ES"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133DDB0-2468-4876-A062-F22D4FA95567}" type="datetimeFigureOut">
              <a:rPr lang="zh-CN" altLang="en-US"/>
            </a:fld>
            <a:endParaRPr lang="en-US" altLang="zh-CN"/>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2C9E45D-9579-49AC-BC77-9375E8A4025D}" type="slidenum">
              <a:rPr lang="zh-CN" altLang="en-US"/>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3ECEF94-05BD-4316-88A2-882368A658C7}" type="datetimeFigureOut">
              <a:rPr lang="zh-CN" altLang="en-US"/>
            </a:fld>
            <a:endParaRPr lang="en-US" altLang="zh-CN"/>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CEDEEAF-C50E-4B72-9CD1-96B8CF79253D}" type="slidenum">
              <a:rPr lang="zh-CN" altLang="en-US"/>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E73BEE49-68A7-4621-8427-23F4FC28FA5E}" type="datetimeFigureOut">
              <a:rPr lang="zh-CN" altLang="en-US"/>
            </a:fld>
            <a:endParaRPr lang="en-US" altLang="zh-CN"/>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2C8F6A6-C625-49E9-80C3-F046748A33B0}" type="slidenum">
              <a:rPr lang="zh-CN" altLang="en-US"/>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66751" y="1208088"/>
            <a:ext cx="53848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54751" y="1208088"/>
            <a:ext cx="53848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9725F875-8689-4315-A1FF-EBC9770145B5}" type="datetimeFigureOut">
              <a:rPr lang="zh-CN" altLang="en-US"/>
            </a:fld>
            <a:endParaRPr lang="en-US" altLang="zh-CN"/>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06C5C27-4503-44FB-9DA2-DEEB53990B29}" type="slidenum">
              <a:rPr lang="zh-CN" altLang="en-US"/>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48D3E431-9968-47B3-86EE-A009DCBDBE89}" type="datetimeFigureOut">
              <a:rPr lang="zh-CN" altLang="en-US"/>
            </a:fld>
            <a:endParaRPr lang="en-US" altLang="zh-CN"/>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6937C74A-E045-49E3-8517-AC89CA510554}" type="slidenum">
              <a:rPr lang="zh-CN" altLang="en-US"/>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96A5897-8DBE-4F1B-B0A3-D598AE0AE90E}" type="datetimeFigureOut">
              <a:rPr lang="zh-CN" altLang="en-US"/>
            </a:fld>
            <a:endParaRPr lang="en-US" altLang="zh-CN"/>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9600A0E5-6D4F-4E15-923E-EBC1511FD3D1}" type="slidenum">
              <a:rPr lang="zh-CN" altLang="en-US"/>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77CAC246-40A6-4199-A8CA-516F7D0C26B1}" type="datetimeFigureOut">
              <a:rPr lang="zh-CN" altLang="en-US"/>
            </a:fld>
            <a:endParaRPr lang="en-US" altLang="zh-CN"/>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174434C8-68F4-4C46-A4F5-025A4D1576C1}"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0F705673-94C0-479D-ADEC-51402755D9E7}" type="datetimeFigureOut">
              <a:rPr lang="zh-CN" altLang="en-US"/>
            </a:fld>
            <a:endParaRPr lang="en-US" altLang="zh-CN"/>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FCA4AD0B-0E2B-4FC4-AFCC-2C4C24AD1521}" type="slidenum">
              <a:rPr lang="zh-CN" altLang="en-US"/>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9ACF5A5E-F272-4135-B4C0-DA9FE21CC4AE}" type="datetimeFigureOut">
              <a:rPr lang="zh-CN" altLang="en-US"/>
            </a:fld>
            <a:endParaRPr lang="en-US" altLang="zh-CN"/>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D7536EA-A5BE-4858-8852-A0E519E88E12}" type="slidenum">
              <a:rPr lang="zh-CN" altLang="en-US"/>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AD160A8-4C50-4CFE-B51C-D605D651FD18}" type="datetimeFigureOut">
              <a:rPr lang="zh-CN" altLang="en-US"/>
            </a:fld>
            <a:endParaRPr lang="en-US" altLang="zh-CN"/>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5E5FE30-D24B-4D68-9167-DF153E4C2863}" type="slidenum">
              <a:rPr lang="zh-CN" altLang="en-US"/>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20151" y="133350"/>
            <a:ext cx="2819400" cy="56007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55602" y="133350"/>
            <a:ext cx="8261351" cy="56007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7522DF9B-9FA6-4148-A6A6-97E18792272E}" type="datetimeFigureOut">
              <a:rPr lang="zh-CN" altLang="en-US"/>
            </a:fld>
            <a:endParaRPr lang="en-US" altLang="zh-CN"/>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3749BB1-87BA-48B4-8BCA-87E76AD26D4B}" type="slidenum">
              <a:rPr lang="zh-CN" altLang="en-US"/>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s-ES" altLang="en-US"/>
              <a:t>Haga clic para cambiar el estilo de título	</a:t>
            </a:r>
            <a:endParaRPr lang="es-ES" altLang="en-US"/>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s-ES" altLang="en-US"/>
              <a:t>Haga clic para modificar el estilo de texto del patrón</a:t>
            </a:r>
            <a:endParaRPr lang="es-ES" altLang="en-US"/>
          </a:p>
          <a:p>
            <a:pPr lvl="1"/>
            <a:r>
              <a:rPr lang="es-ES" altLang="en-US"/>
              <a:t>Segundo nivel</a:t>
            </a:r>
            <a:endParaRPr lang="es-ES" altLang="en-US"/>
          </a:p>
          <a:p>
            <a:pPr lvl="2"/>
            <a:r>
              <a:rPr lang="es-ES" altLang="en-US"/>
              <a:t>Tercer nivel</a:t>
            </a:r>
            <a:endParaRPr lang="es-ES" altLang="en-US"/>
          </a:p>
          <a:p>
            <a:pPr lvl="3"/>
            <a:r>
              <a:rPr lang="es-ES" altLang="en-US"/>
              <a:t>Cuarto nivel</a:t>
            </a:r>
            <a:endParaRPr lang="es-ES" altLang="en-US"/>
          </a:p>
          <a:p>
            <a:pPr lvl="4"/>
            <a:r>
              <a:rPr lang="es-ES" altLang="en-US"/>
              <a:t>Quinto nivel</a:t>
            </a:r>
            <a:endParaRPr lang="es-ES" altLang="en-US"/>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es-ES" alt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s-ES" alt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D8B80C99-789F-4AC0-A08D-C4C862AF1290}" type="slidenum">
              <a:rPr lang="es-ES" altLang="en-US"/>
            </a:fld>
            <a:endParaRPr lang="es-E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355602" y="133350"/>
            <a:ext cx="979381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2051" name="文本占位符 2"/>
          <p:cNvSpPr>
            <a:spLocks noGrp="1" noChangeArrowheads="1"/>
          </p:cNvSpPr>
          <p:nvPr>
            <p:ph type="body" idx="1"/>
          </p:nvPr>
        </p:nvSpPr>
        <p:spPr bwMode="auto">
          <a:xfrm>
            <a:off x="666751" y="120808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2052" name="日期占位符 3"/>
          <p:cNvSpPr>
            <a:spLocks noGrp="1" noChangeArrowheads="1"/>
          </p:cNvSpPr>
          <p:nvPr>
            <p:ph type="dt" sz="half" idx="2"/>
          </p:nvPr>
        </p:nvSpPr>
        <p:spPr bwMode="auto">
          <a:xfrm>
            <a:off x="609600" y="6245225"/>
            <a:ext cx="2844800" cy="476250"/>
          </a:xfrm>
          <a:prstGeom prst="rect">
            <a:avLst/>
          </a:prstGeom>
          <a:noFill/>
          <a:ln>
            <a:noFill/>
          </a:ln>
        </p:spPr>
        <p:txBody>
          <a:bodyPr vert="horz" wrap="square" lIns="91440" tIns="45720" rIns="91440" bIns="45720" numCol="1" anchor="ctr" anchorCtr="0" compatLnSpc="1"/>
          <a:lstStyle>
            <a:lvl1pPr>
              <a:defRPr sz="900">
                <a:solidFill>
                  <a:srgbClr val="8A8A8A"/>
                </a:solidFill>
                <a:latin typeface="Arial" panose="020B0604020202020204" pitchFamily="34" charset="0"/>
              </a:defRPr>
            </a:lvl1pPr>
          </a:lstStyle>
          <a:p>
            <a:pPr>
              <a:defRPr/>
            </a:pPr>
            <a:fld id="{DD7CC626-729E-400F-B7C7-34BC92557F91}" type="datetimeFigureOut">
              <a:rPr lang="zh-CN" altLang="en-US"/>
            </a:fld>
            <a:endParaRPr lang="en-US" altLang="zh-CN"/>
          </a:p>
        </p:txBody>
      </p:sp>
      <p:sp>
        <p:nvSpPr>
          <p:cNvPr id="2053" name="页脚占位符 4"/>
          <p:cNvSpPr>
            <a:spLocks noGrp="1" noChangeArrowheads="1"/>
          </p:cNvSpPr>
          <p:nvPr>
            <p:ph type="ftr" sz="quarter" idx="3"/>
          </p:nvPr>
        </p:nvSpPr>
        <p:spPr bwMode="auto">
          <a:xfrm>
            <a:off x="4165600" y="6245225"/>
            <a:ext cx="3860800" cy="476250"/>
          </a:xfrm>
          <a:prstGeom prst="rect">
            <a:avLst/>
          </a:prstGeom>
          <a:noFill/>
          <a:ln>
            <a:noFill/>
          </a:ln>
        </p:spPr>
        <p:txBody>
          <a:bodyPr vert="horz" wrap="square" lIns="91440" tIns="45720" rIns="91440" bIns="45720" numCol="1" anchor="ctr" anchorCtr="0" compatLnSpc="1"/>
          <a:lstStyle>
            <a:lvl1pPr algn="ctr">
              <a:defRPr sz="900">
                <a:solidFill>
                  <a:srgbClr val="8A8A8A"/>
                </a:solidFill>
                <a:latin typeface="Arial" panose="020B0604020202020204" pitchFamily="34" charset="0"/>
              </a:defRPr>
            </a:lvl1pPr>
          </a:lstStyle>
          <a:p>
            <a:pPr>
              <a:defRPr/>
            </a:pPr>
            <a:endParaRPr lang="zh-CN" altLang="en-US"/>
          </a:p>
        </p:txBody>
      </p:sp>
      <p:sp>
        <p:nvSpPr>
          <p:cNvPr id="2054" name="灯片编号占位符 5"/>
          <p:cNvSpPr>
            <a:spLocks noGrp="1" noChangeArrowheads="1"/>
          </p:cNvSpPr>
          <p:nvPr>
            <p:ph type="sldNum" sz="quarter" idx="4"/>
          </p:nvPr>
        </p:nvSpPr>
        <p:spPr bwMode="auto">
          <a:xfrm>
            <a:off x="8737600" y="6245225"/>
            <a:ext cx="2844800" cy="476250"/>
          </a:xfrm>
          <a:prstGeom prst="rect">
            <a:avLst/>
          </a:prstGeom>
          <a:noFill/>
          <a:ln>
            <a:noFill/>
          </a:ln>
        </p:spPr>
        <p:txBody>
          <a:bodyPr vert="horz" wrap="square" lIns="91440" tIns="45720" rIns="91440" bIns="45720" numCol="1" anchor="ctr" anchorCtr="0" compatLnSpc="1"/>
          <a:lstStyle>
            <a:lvl1pPr algn="r">
              <a:defRPr sz="900">
                <a:solidFill>
                  <a:srgbClr val="8A8A8A"/>
                </a:solidFill>
              </a:defRPr>
            </a:lvl1pPr>
          </a:lstStyle>
          <a:p>
            <a:fld id="{0B0BFC6D-46D3-4705-8181-B7BF40E19B8D}"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黑体" pitchFamily="49" charset="-122"/>
          <a:ea typeface="黑体" pitchFamily="49" charset="-122"/>
        </a:defRPr>
      </a:lvl2pPr>
      <a:lvl3pPr algn="l" rtl="0" eaLnBrk="0" fontAlgn="base" hangingPunct="0">
        <a:spcBef>
          <a:spcPct val="0"/>
        </a:spcBef>
        <a:spcAft>
          <a:spcPct val="0"/>
        </a:spcAft>
        <a:defRPr sz="2400" b="1">
          <a:solidFill>
            <a:schemeClr val="tx1"/>
          </a:solidFill>
          <a:latin typeface="黑体" pitchFamily="49" charset="-122"/>
          <a:ea typeface="黑体" pitchFamily="49" charset="-122"/>
        </a:defRPr>
      </a:lvl3pPr>
      <a:lvl4pPr algn="l" rtl="0" eaLnBrk="0" fontAlgn="base" hangingPunct="0">
        <a:spcBef>
          <a:spcPct val="0"/>
        </a:spcBef>
        <a:spcAft>
          <a:spcPct val="0"/>
        </a:spcAft>
        <a:defRPr sz="2400" b="1">
          <a:solidFill>
            <a:schemeClr val="tx1"/>
          </a:solidFill>
          <a:latin typeface="黑体" pitchFamily="49" charset="-122"/>
          <a:ea typeface="黑体" pitchFamily="49" charset="-122"/>
        </a:defRPr>
      </a:lvl4pPr>
      <a:lvl5pPr algn="l" rtl="0" eaLnBrk="0" fontAlgn="base" hangingPunct="0">
        <a:spcBef>
          <a:spcPct val="0"/>
        </a:spcBef>
        <a:spcAft>
          <a:spcPct val="0"/>
        </a:spcAft>
        <a:defRPr sz="2400" b="1">
          <a:solidFill>
            <a:schemeClr val="tx1"/>
          </a:solidFill>
          <a:latin typeface="黑体" pitchFamily="49" charset="-122"/>
          <a:ea typeface="黑体" pitchFamily="49" charset="-122"/>
        </a:defRPr>
      </a:lvl5pPr>
      <a:lvl6pPr marL="457200" algn="l" rtl="0" eaLnBrk="0" fontAlgn="base" hangingPunct="0">
        <a:spcBef>
          <a:spcPct val="0"/>
        </a:spcBef>
        <a:spcAft>
          <a:spcPct val="0"/>
        </a:spcAft>
        <a:defRPr sz="2400" b="1">
          <a:solidFill>
            <a:schemeClr val="tx1"/>
          </a:solidFill>
          <a:latin typeface="黑体" pitchFamily="49" charset="-122"/>
          <a:ea typeface="黑体" pitchFamily="49" charset="-122"/>
        </a:defRPr>
      </a:lvl6pPr>
      <a:lvl7pPr marL="914400" algn="l" rtl="0" eaLnBrk="0" fontAlgn="base" hangingPunct="0">
        <a:spcBef>
          <a:spcPct val="0"/>
        </a:spcBef>
        <a:spcAft>
          <a:spcPct val="0"/>
        </a:spcAft>
        <a:defRPr sz="2400" b="1">
          <a:solidFill>
            <a:schemeClr val="tx1"/>
          </a:solidFill>
          <a:latin typeface="黑体" pitchFamily="49" charset="-122"/>
          <a:ea typeface="黑体" pitchFamily="49" charset="-122"/>
        </a:defRPr>
      </a:lvl7pPr>
      <a:lvl8pPr marL="1371600" algn="l" rtl="0" eaLnBrk="0" fontAlgn="base" hangingPunct="0">
        <a:spcBef>
          <a:spcPct val="0"/>
        </a:spcBef>
        <a:spcAft>
          <a:spcPct val="0"/>
        </a:spcAft>
        <a:defRPr sz="2400" b="1">
          <a:solidFill>
            <a:schemeClr val="tx1"/>
          </a:solidFill>
          <a:latin typeface="黑体" pitchFamily="49" charset="-122"/>
          <a:ea typeface="黑体" pitchFamily="49" charset="-122"/>
        </a:defRPr>
      </a:lvl8pPr>
      <a:lvl9pPr marL="1828800" algn="l" rtl="0" eaLnBrk="0" fontAlgn="base" hangingPunct="0">
        <a:spcBef>
          <a:spcPct val="0"/>
        </a:spcBef>
        <a:spcAft>
          <a:spcPct val="0"/>
        </a:spcAft>
        <a:defRPr sz="2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6.xml"/><Relationship Id="rId2" Type="http://schemas.openxmlformats.org/officeDocument/2006/relationships/image" Target="../media/image24.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0.xml"/><Relationship Id="rId2" Type="http://schemas.openxmlformats.org/officeDocument/2006/relationships/image" Target="../media/image25.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sv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8.xml"/><Relationship Id="rId4" Type="http://schemas.openxmlformats.org/officeDocument/2006/relationships/tags" Target="../tags/tag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0.xml"/><Relationship Id="rId4" Type="http://schemas.openxmlformats.org/officeDocument/2006/relationships/tags" Target="../tags/tag2.xml"/><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0.xml"/><Relationship Id="rId3" Type="http://schemas.openxmlformats.org/officeDocument/2006/relationships/tags" Target="../tags/tag3.xml"/><Relationship Id="rId2" Type="http://schemas.openxmlformats.org/officeDocument/2006/relationships/image" Target="../media/image18.GIF"/><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0.xml"/><Relationship Id="rId3" Type="http://schemas.openxmlformats.org/officeDocument/2006/relationships/tags" Target="../tags/tag4.xml"/><Relationship Id="rId2" Type="http://schemas.openxmlformats.org/officeDocument/2006/relationships/image" Target="../media/image19.GIF"/><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9525" y="10160"/>
            <a:ext cx="12178030" cy="6858000"/>
          </a:xfrm>
          <a:prstGeom prst="rect">
            <a:avLst/>
          </a:prstGeom>
        </p:spPr>
      </p:pic>
      <p:sp>
        <p:nvSpPr>
          <p:cNvPr id="7" name="Text Box 6"/>
          <p:cNvSpPr txBox="1"/>
          <p:nvPr/>
        </p:nvSpPr>
        <p:spPr>
          <a:xfrm>
            <a:off x="3411855" y="872490"/>
            <a:ext cx="5010785" cy="1753235"/>
          </a:xfrm>
          <a:prstGeom prst="rect">
            <a:avLst/>
          </a:prstGeom>
          <a:noFill/>
        </p:spPr>
        <p:txBody>
          <a:bodyPr wrap="square" rtlCol="0">
            <a:spAutoFit/>
          </a:bodyPr>
          <a:p>
            <a:pPr algn="ctr"/>
            <a:r>
              <a:rPr lang="en-IN" altLang="en-US" sz="3600" b="1">
                <a:latin typeface="Bell MT" panose="02020503060305020303" charset="0"/>
                <a:cs typeface="Bell MT" panose="02020503060305020303" charset="0"/>
              </a:rPr>
              <a:t>Data Mining Project</a:t>
            </a:r>
            <a:endParaRPr lang="en-IN" altLang="en-US" sz="3600" b="1">
              <a:latin typeface="Bell MT" panose="02020503060305020303" charset="0"/>
              <a:cs typeface="Bell MT" panose="02020503060305020303" charset="0"/>
            </a:endParaRPr>
          </a:p>
          <a:p>
            <a:pPr algn="ctr"/>
            <a:r>
              <a:rPr lang="en-IN" altLang="en-US" sz="3600" b="1">
                <a:latin typeface="Bell MT" panose="02020503060305020303" charset="0"/>
                <a:cs typeface="Bell MT" panose="02020503060305020303" charset="0"/>
              </a:rPr>
              <a:t>Team : Bucket of Data</a:t>
            </a:r>
            <a:endParaRPr lang="en-IN" altLang="en-US" sz="3600" b="1">
              <a:latin typeface="Bell MT" panose="02020503060305020303" charset="0"/>
              <a:cs typeface="Bell MT" panose="02020503060305020303" charset="0"/>
            </a:endParaRPr>
          </a:p>
          <a:p>
            <a:pPr algn="ctr"/>
            <a:endParaRPr lang="en-IN" altLang="en-US" sz="3600" b="1">
              <a:latin typeface="Bell MT" panose="02020503060305020303" charset="0"/>
              <a:cs typeface="Bell MT" panose="02020503060305020303" charset="0"/>
            </a:endParaRPr>
          </a:p>
        </p:txBody>
      </p:sp>
      <p:pic>
        <p:nvPicPr>
          <p:cNvPr id="8" name="Picture 7"/>
          <p:cNvPicPr>
            <a:picLocks noChangeAspect="1"/>
          </p:cNvPicPr>
          <p:nvPr/>
        </p:nvPicPr>
        <p:blipFill>
          <a:blip r:embed="rId2"/>
          <a:stretch>
            <a:fillRect/>
          </a:stretch>
        </p:blipFill>
        <p:spPr>
          <a:xfrm>
            <a:off x="10289540" y="331470"/>
            <a:ext cx="1371600" cy="541020"/>
          </a:xfrm>
          <a:prstGeom prst="rect">
            <a:avLst/>
          </a:prstGeom>
        </p:spPr>
      </p:pic>
    </p:spTree>
  </p:cSld>
  <p:clrMapOvr>
    <a:masterClrMapping/>
  </p:clrMapOvr>
  <p:transition advTm="10222"/>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1694488" y="327346"/>
            <a:ext cx="6671622" cy="683895"/>
          </a:xfrm>
          <a:prstGeom prst="rect">
            <a:avLst/>
          </a:prstGeom>
          <a:noFill/>
        </p:spPr>
        <p:txBody>
          <a:bodyPr wrap="square" lIns="68580" tIns="34290" rIns="68580" bIns="3429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02060"/>
                </a:solidFill>
                <a:effectLst/>
                <a:uLnTx/>
                <a:uFillTx/>
                <a:latin typeface="Berlin Sans FB Demi" panose="020E0802020502020306"/>
                <a:ea typeface="+mn-ea"/>
                <a:cs typeface="Calibri" panose="020F0502020204030204"/>
              </a:rPr>
              <a:t>Image data generators</a:t>
            </a:r>
            <a:endParaRPr kumimoji="0" lang="en-US" altLang="zh-CN" sz="4000" b="0" i="0" u="none" strike="noStrike" kern="1200" cap="none" spc="0" normalizeH="0" baseline="0" noProof="0" dirty="0">
              <a:ln>
                <a:noFill/>
              </a:ln>
              <a:solidFill>
                <a:srgbClr val="002060"/>
              </a:solidFill>
              <a:effectLst/>
              <a:uLnTx/>
              <a:uFillTx/>
              <a:latin typeface="Berlin Sans FB Demi" panose="020E0802020502020306"/>
              <a:ea typeface="+mn-ea"/>
              <a:cs typeface="Calibri" panose="020F0502020204030204"/>
            </a:endParaRPr>
          </a:p>
        </p:txBody>
      </p:sp>
      <p:sp>
        <p:nvSpPr>
          <p:cNvPr id="5" name="文本框 4"/>
          <p:cNvSpPr txBox="1"/>
          <p:nvPr/>
        </p:nvSpPr>
        <p:spPr>
          <a:xfrm>
            <a:off x="556568" y="1622213"/>
            <a:ext cx="6925733" cy="4892675"/>
          </a:xfrm>
          <a:prstGeom prst="rect">
            <a:avLst/>
          </a:prstGeom>
          <a:noFill/>
        </p:spPr>
        <p:txBody>
          <a:bodyPr wrap="square" rtlCol="0">
            <a:spAutoFit/>
          </a:bodyPr>
          <a:lstStyle/>
          <a:p>
            <a:r>
              <a:rPr lang="en-US" altLang="zh-CN" sz="2400" dirty="0"/>
              <a:t>Keras ImageDataGenerator allows you to augment images in real-time while the model is still training.</a:t>
            </a:r>
            <a:endParaRPr lang="en-US" altLang="zh-CN" sz="2400" dirty="0"/>
          </a:p>
          <a:p>
            <a:endParaRPr lang="en-US" altLang="zh-CN" sz="2400" dirty="0"/>
          </a:p>
          <a:p>
            <a:r>
              <a:rPr lang="en-US" altLang="zh-CN" sz="2400" dirty="0"/>
              <a:t>·expand the size of dataset</a:t>
            </a:r>
            <a:endParaRPr lang="en-US" altLang="zh-CN" sz="2400" dirty="0"/>
          </a:p>
          <a:p>
            <a:r>
              <a:rPr lang="en-US" altLang="zh-CN" sz="2400" dirty="0"/>
              <a:t>·incorporate variation</a:t>
            </a:r>
            <a:endParaRPr lang="en-US" altLang="zh-CN" sz="2400" dirty="0"/>
          </a:p>
          <a:p>
            <a:r>
              <a:rPr lang="en-US" altLang="zh-CN" sz="2400" dirty="0"/>
              <a:t>·add robustness</a:t>
            </a:r>
            <a:endParaRPr lang="en-US" altLang="zh-CN" sz="2400" dirty="0"/>
          </a:p>
          <a:p>
            <a:endParaRPr lang="en-US" altLang="zh-CN" sz="2400" dirty="0"/>
          </a:p>
          <a:p>
            <a:r>
              <a:rPr lang="en-US" altLang="zh-CN" sz="2400" dirty="0"/>
              <a:t>Augmentation techniques</a:t>
            </a:r>
            <a:endParaRPr lang="en-US" altLang="zh-CN" sz="2400" dirty="0"/>
          </a:p>
          <a:p>
            <a:r>
              <a:rPr lang="en-US" altLang="zh-CN" sz="2400" dirty="0"/>
              <a:t>·random rotations</a:t>
            </a:r>
            <a:endParaRPr lang="en-US" altLang="zh-CN" sz="2400" dirty="0"/>
          </a:p>
          <a:p>
            <a:r>
              <a:rPr lang="en-US" altLang="zh-CN" sz="2400" dirty="0"/>
              <a:t>·random shifts</a:t>
            </a:r>
            <a:endParaRPr lang="en-US" altLang="zh-CN" sz="2400" dirty="0"/>
          </a:p>
          <a:p>
            <a:r>
              <a:rPr lang="en-US" altLang="zh-CN" sz="2400" dirty="0"/>
              <a:t>·random flips</a:t>
            </a:r>
            <a:endParaRPr lang="en-US" altLang="zh-CN" sz="2400" dirty="0"/>
          </a:p>
          <a:p>
            <a:r>
              <a:rPr lang="en-US" altLang="zh-CN" sz="2400" dirty="0"/>
              <a:t>·random brightness</a:t>
            </a:r>
            <a:endParaRPr lang="en-US" altLang="zh-CN" sz="2400" dirty="0"/>
          </a:p>
          <a:p>
            <a:r>
              <a:rPr lang="en-US" altLang="zh-CN" sz="2400" dirty="0"/>
              <a:t>·random zoom</a:t>
            </a:r>
            <a:endParaRPr lang="en-US" altLang="zh-CN" sz="2400" dirty="0"/>
          </a:p>
        </p:txBody>
      </p:sp>
      <p:pic>
        <p:nvPicPr>
          <p:cNvPr id="7" name="图片 6"/>
          <p:cNvPicPr>
            <a:picLocks noChangeAspect="1"/>
          </p:cNvPicPr>
          <p:nvPr/>
        </p:nvPicPr>
        <p:blipFill>
          <a:blip r:embed="rId1"/>
          <a:stretch>
            <a:fillRect/>
          </a:stretch>
        </p:blipFill>
        <p:spPr>
          <a:xfrm>
            <a:off x="5923280" y="2788920"/>
            <a:ext cx="5958840" cy="1102995"/>
          </a:xfrm>
          <a:prstGeom prst="rect">
            <a:avLst/>
          </a:prstGeom>
        </p:spPr>
      </p:pic>
      <p:pic>
        <p:nvPicPr>
          <p:cNvPr id="9" name="图片 8"/>
          <p:cNvPicPr>
            <a:picLocks noChangeAspect="1"/>
          </p:cNvPicPr>
          <p:nvPr/>
        </p:nvPicPr>
        <p:blipFill>
          <a:blip r:embed="rId2"/>
          <a:stretch>
            <a:fillRect/>
          </a:stretch>
        </p:blipFill>
        <p:spPr>
          <a:xfrm>
            <a:off x="5478780" y="4030980"/>
            <a:ext cx="5958840" cy="1090930"/>
          </a:xfrm>
          <a:prstGeom prst="rect">
            <a:avLst/>
          </a:prstGeom>
        </p:spPr>
      </p:pic>
      <p:pic>
        <p:nvPicPr>
          <p:cNvPr id="11" name="图片 10"/>
          <p:cNvPicPr>
            <a:picLocks noChangeAspect="1"/>
          </p:cNvPicPr>
          <p:nvPr/>
        </p:nvPicPr>
        <p:blipFill>
          <a:blip r:embed="rId3"/>
          <a:stretch>
            <a:fillRect/>
          </a:stretch>
        </p:blipFill>
        <p:spPr>
          <a:xfrm>
            <a:off x="4968875" y="5262880"/>
            <a:ext cx="5960745" cy="1075055"/>
          </a:xfrm>
          <a:prstGeom prst="rect">
            <a:avLst/>
          </a:prstGeom>
        </p:spPr>
      </p:pic>
    </p:spTree>
    <p:custDataLst>
      <p:tags r:id="rId4"/>
    </p:custDataLst>
  </p:cSld>
  <p:clrMapOvr>
    <a:masterClrMapping/>
  </p:clrMapOvr>
  <p:transition advTm="435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 name="Picture 2" descr="1a9c6d4ac6652b8222729a246efd142e"/>
          <p:cNvPicPr>
            <a:picLocks noChangeAspect="1"/>
          </p:cNvPicPr>
          <p:nvPr/>
        </p:nvPicPr>
        <p:blipFill>
          <a:blip r:embed="rId1"/>
          <a:stretch>
            <a:fillRect/>
          </a:stretch>
        </p:blipFill>
        <p:spPr>
          <a:xfrm>
            <a:off x="842645" y="1721485"/>
            <a:ext cx="1958975" cy="2669540"/>
          </a:xfrm>
          <a:prstGeom prst="rect">
            <a:avLst/>
          </a:prstGeom>
        </p:spPr>
      </p:pic>
      <p:pic>
        <p:nvPicPr>
          <p:cNvPr id="4" name="Picture 3" descr="1a16c9940b8932ef7cf95c18d5dee552"/>
          <p:cNvPicPr>
            <a:picLocks noChangeAspect="1"/>
          </p:cNvPicPr>
          <p:nvPr/>
        </p:nvPicPr>
        <p:blipFill>
          <a:blip r:embed="rId2"/>
          <a:stretch>
            <a:fillRect/>
          </a:stretch>
        </p:blipFill>
        <p:spPr>
          <a:xfrm>
            <a:off x="4026535" y="1803400"/>
            <a:ext cx="1637030" cy="2183765"/>
          </a:xfrm>
          <a:prstGeom prst="rect">
            <a:avLst/>
          </a:prstGeom>
        </p:spPr>
      </p:pic>
      <p:pic>
        <p:nvPicPr>
          <p:cNvPr id="6" name="Picture 5" descr="1a9c6d4ac6652b8222729a246efd142e"/>
          <p:cNvPicPr>
            <a:picLocks noChangeAspect="1"/>
          </p:cNvPicPr>
          <p:nvPr/>
        </p:nvPicPr>
        <p:blipFill>
          <a:blip r:embed="rId1"/>
          <a:stretch>
            <a:fillRect/>
          </a:stretch>
        </p:blipFill>
        <p:spPr>
          <a:xfrm>
            <a:off x="8230235" y="671830"/>
            <a:ext cx="2483485" cy="2558415"/>
          </a:xfrm>
          <a:prstGeom prst="rect">
            <a:avLst/>
          </a:prstGeom>
        </p:spPr>
      </p:pic>
      <p:pic>
        <p:nvPicPr>
          <p:cNvPr id="8" name="Picture 7" descr="1a16c9940b8932ef7cf95c18d5dee552"/>
          <p:cNvPicPr>
            <a:picLocks noChangeAspect="1"/>
          </p:cNvPicPr>
          <p:nvPr/>
        </p:nvPicPr>
        <p:blipFill>
          <a:blip r:embed="rId2"/>
          <a:stretch>
            <a:fillRect/>
          </a:stretch>
        </p:blipFill>
        <p:spPr>
          <a:xfrm>
            <a:off x="8230235" y="3763645"/>
            <a:ext cx="2482850" cy="2522855"/>
          </a:xfrm>
          <a:prstGeom prst="rect">
            <a:avLst/>
          </a:prstGeom>
        </p:spPr>
      </p:pic>
      <p:sp>
        <p:nvSpPr>
          <p:cNvPr id="14" name="Text Box 13"/>
          <p:cNvSpPr txBox="1"/>
          <p:nvPr/>
        </p:nvSpPr>
        <p:spPr>
          <a:xfrm>
            <a:off x="1035050" y="4386580"/>
            <a:ext cx="1588770" cy="368300"/>
          </a:xfrm>
          <a:prstGeom prst="rect">
            <a:avLst/>
          </a:prstGeom>
          <a:noFill/>
        </p:spPr>
        <p:txBody>
          <a:bodyPr wrap="square" rtlCol="0">
            <a:spAutoFit/>
          </a:bodyPr>
          <a:p>
            <a:pPr algn="ctr"/>
            <a:r>
              <a:rPr lang="en-IN" altLang="en-US"/>
              <a:t>80</a:t>
            </a:r>
            <a:endParaRPr lang="en-IN" altLang="en-US"/>
          </a:p>
        </p:txBody>
      </p:sp>
      <p:sp>
        <p:nvSpPr>
          <p:cNvPr id="16" name="Text Box 15"/>
          <p:cNvSpPr txBox="1"/>
          <p:nvPr/>
        </p:nvSpPr>
        <p:spPr>
          <a:xfrm>
            <a:off x="4289425" y="3997325"/>
            <a:ext cx="998220" cy="368300"/>
          </a:xfrm>
          <a:prstGeom prst="rect">
            <a:avLst/>
          </a:prstGeom>
          <a:noFill/>
        </p:spPr>
        <p:txBody>
          <a:bodyPr wrap="square" rtlCol="0">
            <a:spAutoFit/>
          </a:bodyPr>
          <a:p>
            <a:pPr algn="ctr"/>
            <a:r>
              <a:rPr lang="en-IN" altLang="en-US"/>
              <a:t>50</a:t>
            </a:r>
            <a:endParaRPr lang="en-IN" altLang="en-US"/>
          </a:p>
        </p:txBody>
      </p:sp>
      <p:sp>
        <p:nvSpPr>
          <p:cNvPr id="17" name="Text Box 16"/>
          <p:cNvSpPr txBox="1"/>
          <p:nvPr/>
        </p:nvSpPr>
        <p:spPr>
          <a:xfrm>
            <a:off x="8748395" y="3312795"/>
            <a:ext cx="1446530" cy="368300"/>
          </a:xfrm>
          <a:prstGeom prst="rect">
            <a:avLst/>
          </a:prstGeom>
          <a:noFill/>
        </p:spPr>
        <p:txBody>
          <a:bodyPr wrap="square" rtlCol="0">
            <a:spAutoFit/>
          </a:bodyPr>
          <a:p>
            <a:pPr algn="ctr"/>
            <a:r>
              <a:rPr lang="en-IN" altLang="en-US"/>
              <a:t>128</a:t>
            </a:r>
            <a:endParaRPr lang="en-IN" altLang="en-US"/>
          </a:p>
        </p:txBody>
      </p:sp>
      <p:sp>
        <p:nvSpPr>
          <p:cNvPr id="18" name="Text Box 17"/>
          <p:cNvSpPr txBox="1"/>
          <p:nvPr/>
        </p:nvSpPr>
        <p:spPr>
          <a:xfrm>
            <a:off x="10705465" y="1059815"/>
            <a:ext cx="459740" cy="1792605"/>
          </a:xfrm>
          <a:prstGeom prst="rect">
            <a:avLst/>
          </a:prstGeom>
          <a:noFill/>
        </p:spPr>
        <p:txBody>
          <a:bodyPr vert="eaVert" wrap="square" rtlCol="0">
            <a:spAutoFit/>
          </a:bodyPr>
          <a:p>
            <a:pPr algn="ctr"/>
            <a:r>
              <a:rPr lang="en-IN" altLang="en-US"/>
              <a:t>128</a:t>
            </a:r>
            <a:endParaRPr lang="en-IN" altLang="en-US"/>
          </a:p>
        </p:txBody>
      </p:sp>
      <p:sp>
        <p:nvSpPr>
          <p:cNvPr id="20" name="Text Box 19"/>
          <p:cNvSpPr txBox="1"/>
          <p:nvPr/>
        </p:nvSpPr>
        <p:spPr>
          <a:xfrm>
            <a:off x="3540760" y="2094230"/>
            <a:ext cx="459740" cy="1537970"/>
          </a:xfrm>
          <a:prstGeom prst="rect">
            <a:avLst/>
          </a:prstGeom>
          <a:noFill/>
        </p:spPr>
        <p:txBody>
          <a:bodyPr vert="eaVert" wrap="square" rtlCol="0">
            <a:spAutoFit/>
          </a:bodyPr>
          <a:p>
            <a:pPr algn="ctr"/>
            <a:r>
              <a:rPr lang="en-IN" altLang="en-US"/>
              <a:t>70</a:t>
            </a:r>
            <a:endParaRPr lang="en-IN" altLang="en-US"/>
          </a:p>
        </p:txBody>
      </p:sp>
      <p:cxnSp>
        <p:nvCxnSpPr>
          <p:cNvPr id="22" name="Straight Arrow Connector 21"/>
          <p:cNvCxnSpPr/>
          <p:nvPr/>
        </p:nvCxnSpPr>
        <p:spPr>
          <a:xfrm flipV="1">
            <a:off x="9725025" y="3491865"/>
            <a:ext cx="98806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flipV="1">
            <a:off x="8230235" y="3491865"/>
            <a:ext cx="98806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27555" y="4589780"/>
            <a:ext cx="77406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961255" y="4182110"/>
            <a:ext cx="712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79520" y="3072130"/>
            <a:ext cx="10160" cy="927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0918190" y="2245995"/>
            <a:ext cx="10160" cy="967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1345" y="3255645"/>
            <a:ext cx="0" cy="1160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1345" y="1727835"/>
            <a:ext cx="10795" cy="1038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759200" y="1829435"/>
            <a:ext cx="10160" cy="824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0908030" y="667385"/>
            <a:ext cx="20320" cy="998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0943590" y="5318760"/>
            <a:ext cx="10160" cy="967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933430" y="3740150"/>
            <a:ext cx="20320" cy="998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10705465" y="4145915"/>
            <a:ext cx="459740" cy="1792605"/>
          </a:xfrm>
          <a:prstGeom prst="rect">
            <a:avLst/>
          </a:prstGeom>
          <a:noFill/>
        </p:spPr>
        <p:txBody>
          <a:bodyPr vert="eaVert" wrap="square" rtlCol="0">
            <a:spAutoFit/>
          </a:bodyPr>
          <a:p>
            <a:pPr algn="ctr"/>
            <a:r>
              <a:rPr lang="en-IN" altLang="en-US"/>
              <a:t>128</a:t>
            </a:r>
            <a:endParaRPr lang="en-IN" altLang="en-US"/>
          </a:p>
        </p:txBody>
      </p:sp>
      <p:sp>
        <p:nvSpPr>
          <p:cNvPr id="33" name="Right Arrow 32"/>
          <p:cNvSpPr/>
          <p:nvPr/>
        </p:nvSpPr>
        <p:spPr>
          <a:xfrm>
            <a:off x="6287770" y="2980690"/>
            <a:ext cx="1150620" cy="8959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cxnSp>
        <p:nvCxnSpPr>
          <p:cNvPr id="35" name="Straight Arrow Connector 34"/>
          <p:cNvCxnSpPr/>
          <p:nvPr/>
        </p:nvCxnSpPr>
        <p:spPr>
          <a:xfrm flipH="1">
            <a:off x="855345" y="4589780"/>
            <a:ext cx="7537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032885" y="4161790"/>
            <a:ext cx="57086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ransition advTm="1464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17" grpId="0"/>
      <p:bldP spid="18" grpId="0"/>
      <p:bldP spid="32" grpId="0"/>
      <p:bldP spid="17" grpId="1"/>
      <p:bldP spid="18" grpId="1"/>
      <p:bldP spid="32" grpId="1"/>
      <p:bldP spid="14" grpId="0"/>
      <p:bldP spid="16" grpId="0"/>
      <p:bldP spid="20" grpId="0"/>
      <p:bldP spid="14" grpId="1"/>
      <p:bldP spid="16" grpId="1"/>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pic>
        <p:nvPicPr>
          <p:cNvPr id="5" name="Picture 4"/>
          <p:cNvPicPr>
            <a:picLocks noChangeAspect="1"/>
          </p:cNvPicPr>
          <p:nvPr/>
        </p:nvPicPr>
        <p:blipFill>
          <a:blip r:embed="rId2"/>
          <a:stretch>
            <a:fillRect/>
          </a:stretch>
        </p:blipFill>
        <p:spPr>
          <a:xfrm>
            <a:off x="3348355" y="407670"/>
            <a:ext cx="5882640" cy="6042660"/>
          </a:xfrm>
          <a:prstGeom prst="rect">
            <a:avLst/>
          </a:prstGeom>
        </p:spPr>
      </p:pic>
    </p:spTree>
  </p:cSld>
  <p:clrMapOvr>
    <a:masterClrMapping/>
  </p:clrMapOvr>
  <p:transition advTm="18949"/>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295823" y="525074"/>
            <a:ext cx="3740728" cy="807913"/>
          </a:xfrm>
          <a:prstGeom prst="rect">
            <a:avLst/>
          </a:prstGeom>
          <a:noFill/>
        </p:spPr>
        <p:txBody>
          <a:bodyPr wrap="square" lIns="68580" tIns="34290" rIns="68580" bIns="34290" rtlCol="0" anchor="t">
            <a:spAutoFit/>
          </a:bodyPr>
          <a:lstStyle/>
          <a:p>
            <a:pPr marR="0" indent="0" defTabSz="914400" fontAlgn="auto">
              <a:lnSpc>
                <a:spcPct val="100000"/>
              </a:lnSpc>
              <a:spcBef>
                <a:spcPts val="0"/>
              </a:spcBef>
              <a:spcAft>
                <a:spcPts val="0"/>
              </a:spcAft>
              <a:buClrTx/>
              <a:buSzTx/>
              <a:buFontTx/>
              <a:buNone/>
              <a:defRPr/>
            </a:pPr>
            <a:r>
              <a:rPr kumimoji="0" lang="en-IN" altLang="en-US" sz="4800" b="0" i="0" kern="1200" cap="none" spc="0" normalizeH="0" baseline="0" noProof="0" dirty="0">
                <a:solidFill>
                  <a:srgbClr val="002060"/>
                </a:solidFill>
                <a:latin typeface="Berlin Sans FB Demi" panose="020E0802020502020306"/>
                <a:ea typeface="+mn-ea"/>
                <a:cs typeface="Calibri" panose="020F0502020204030204"/>
              </a:rPr>
              <a:t>Techniques</a:t>
            </a:r>
            <a:r>
              <a:rPr kumimoji="0" lang="en-IN" altLang="en-US" sz="2400" b="0" i="0" kern="1200" cap="none" spc="0" normalizeH="0" baseline="0" noProof="0" dirty="0">
                <a:solidFill>
                  <a:srgbClr val="002060"/>
                </a:solidFill>
                <a:latin typeface="Calibri" panose="020F0502020204030204"/>
                <a:ea typeface="+mn-ea"/>
                <a:cs typeface="Calibri" panose="020F0502020204030204"/>
              </a:rPr>
              <a:t> </a:t>
            </a:r>
            <a:endParaRPr kumimoji="0" lang="en-IN" altLang="en-US" sz="2400" b="0" i="0" kern="1200" cap="none" spc="0" normalizeH="0" baseline="0" noProof="0" dirty="0">
              <a:solidFill>
                <a:srgbClr val="002060"/>
              </a:solidFill>
              <a:latin typeface="Calibri" panose="020F0502020204030204"/>
              <a:ea typeface="+mn-ea"/>
              <a:cs typeface="Calibri" panose="020F0502020204030204"/>
            </a:endParaRPr>
          </a:p>
        </p:txBody>
      </p:sp>
      <p:sp>
        <p:nvSpPr>
          <p:cNvPr id="3" name="文本框 2"/>
          <p:cNvSpPr txBox="1"/>
          <p:nvPr/>
        </p:nvSpPr>
        <p:spPr>
          <a:xfrm>
            <a:off x="2452370" y="1810385"/>
            <a:ext cx="4763770" cy="3392170"/>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mn-cs"/>
              </a:rPr>
              <a:t>1. Linear Regression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2. SVR</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3. LassoLARS</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4. Decision Tree</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5. Random Forest</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6. CNN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7. </a:t>
            </a:r>
            <a:r>
              <a:rPr kumimoji="0" lang="en-IN" altLang="zh-CN" b="1" i="0" kern="1200" cap="none" spc="0" normalizeH="0" baseline="0" noProof="0" dirty="0">
                <a:solidFill>
                  <a:srgbClr val="662994"/>
                </a:solidFill>
                <a:latin typeface="Calibri" panose="020F0502020204030204"/>
                <a:ea typeface="等线"/>
                <a:cs typeface="Calibri" panose="020F0502020204030204"/>
              </a:rPr>
              <a:t>Transfer Learning</a:t>
            </a:r>
            <a:r>
              <a:rPr kumimoji="0" lang="zh-CN" altLang="en-US" b="1" i="0" kern="1200" cap="none" spc="0" normalizeH="0" baseline="0" noProof="0" dirty="0">
                <a:solidFill>
                  <a:srgbClr val="662994"/>
                </a:solidFill>
                <a:latin typeface="Calibri" panose="020F0502020204030204"/>
                <a:ea typeface="等线"/>
                <a:cs typeface="Calibri" panose="020F0502020204030204"/>
              </a:rPr>
              <a:t>(with pretrained model)</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p:txBody>
      </p:sp>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sp>
        <p:nvSpPr>
          <p:cNvPr id="6" name="Right Arrow 5"/>
          <p:cNvSpPr/>
          <p:nvPr/>
        </p:nvSpPr>
        <p:spPr>
          <a:xfrm>
            <a:off x="7215505" y="4464685"/>
            <a:ext cx="469900" cy="26352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768FD5"/>
              </a:solidFill>
            </a:endParaRPr>
          </a:p>
        </p:txBody>
      </p:sp>
      <p:sp>
        <p:nvSpPr>
          <p:cNvPr id="7" name="Text Box 6"/>
          <p:cNvSpPr txBox="1"/>
          <p:nvPr/>
        </p:nvSpPr>
        <p:spPr>
          <a:xfrm>
            <a:off x="8050530" y="4050030"/>
            <a:ext cx="2923540" cy="922020"/>
          </a:xfrm>
          <a:prstGeom prst="rect">
            <a:avLst/>
          </a:prstGeom>
          <a:noFill/>
        </p:spPr>
        <p:txBody>
          <a:bodyPr wrap="square" rtlCol="0">
            <a:spAutoFit/>
          </a:bodyPr>
          <a:p>
            <a:r>
              <a:rPr lang="en-US" b="1">
                <a:solidFill>
                  <a:srgbClr val="932994"/>
                </a:solidFill>
              </a:rPr>
              <a:t>InceptionResNetV2, NasnetLarge and EfficientNetB1</a:t>
            </a:r>
            <a:endParaRPr lang="en-US" b="1">
              <a:solidFill>
                <a:srgbClr val="932994"/>
              </a:solidFill>
            </a:endParaRPr>
          </a:p>
        </p:txBody>
      </p:sp>
    </p:spTree>
    <p:custDataLst>
      <p:tags r:id="rId2"/>
    </p:custDataLst>
  </p:cSld>
  <p:clrMapOvr>
    <a:masterClrMapping/>
  </p:clrMapOvr>
  <p:transition advTm="5682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
                                  </p:iterate>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295823" y="525074"/>
            <a:ext cx="3740728" cy="807913"/>
          </a:xfrm>
          <a:prstGeom prst="rect">
            <a:avLst/>
          </a:prstGeom>
          <a:noFill/>
        </p:spPr>
        <p:txBody>
          <a:bodyPr wrap="square" lIns="68580" tIns="34290" rIns="68580" bIns="34290" rtlCol="0" anchor="t">
            <a:spAutoFit/>
          </a:bodyPr>
          <a:lstStyle/>
          <a:p>
            <a:pPr marR="0" indent="0" defTabSz="914400" fontAlgn="auto">
              <a:lnSpc>
                <a:spcPct val="100000"/>
              </a:lnSpc>
              <a:spcBef>
                <a:spcPts val="0"/>
              </a:spcBef>
              <a:spcAft>
                <a:spcPts val="0"/>
              </a:spcAft>
              <a:buClrTx/>
              <a:buSzTx/>
              <a:buFontTx/>
              <a:buNone/>
              <a:defRPr/>
            </a:pPr>
            <a:r>
              <a:rPr kumimoji="0" lang="en-IN" altLang="en-US" sz="4800" b="0" i="0" kern="1200" cap="none" spc="0" normalizeH="0" baseline="0" noProof="0" dirty="0">
                <a:solidFill>
                  <a:srgbClr val="002060"/>
                </a:solidFill>
                <a:latin typeface="Berlin Sans FB Demi" panose="020E0802020502020306"/>
                <a:ea typeface="+mn-ea"/>
                <a:cs typeface="Calibri" panose="020F0502020204030204"/>
              </a:rPr>
              <a:t>Techniques</a:t>
            </a:r>
            <a:r>
              <a:rPr kumimoji="0" lang="en-IN" altLang="en-US" sz="2400" b="0" i="0" kern="1200" cap="none" spc="0" normalizeH="0" baseline="0" noProof="0" dirty="0">
                <a:solidFill>
                  <a:srgbClr val="002060"/>
                </a:solidFill>
                <a:latin typeface="Calibri" panose="020F0502020204030204"/>
                <a:ea typeface="+mn-ea"/>
                <a:cs typeface="Calibri" panose="020F0502020204030204"/>
              </a:rPr>
              <a:t> </a:t>
            </a:r>
            <a:endParaRPr kumimoji="0" lang="en-IN" altLang="en-US" sz="2400" b="0" i="0" kern="1200" cap="none" spc="0" normalizeH="0" baseline="0" noProof="0" dirty="0">
              <a:solidFill>
                <a:srgbClr val="002060"/>
              </a:solidFill>
              <a:latin typeface="Calibri" panose="020F0502020204030204"/>
              <a:ea typeface="+mn-ea"/>
              <a:cs typeface="Calibri" panose="020F0502020204030204"/>
            </a:endParaRPr>
          </a:p>
        </p:txBody>
      </p:sp>
      <p:sp>
        <p:nvSpPr>
          <p:cNvPr id="3" name="文本框 2"/>
          <p:cNvSpPr txBox="1"/>
          <p:nvPr/>
        </p:nvSpPr>
        <p:spPr>
          <a:xfrm>
            <a:off x="2452370" y="1810385"/>
            <a:ext cx="4763770" cy="3808095"/>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mn-cs"/>
              </a:rPr>
              <a:t>1. Linear Regression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2. SVR</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3. LassoLARS</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4. Decision Tree</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5. Random Forest</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6. CNN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7. </a:t>
            </a:r>
            <a:r>
              <a:rPr kumimoji="0" lang="en-IN" altLang="zh-CN" b="1" i="0" kern="1200" cap="none" spc="0" normalizeH="0" baseline="0" noProof="0" dirty="0">
                <a:solidFill>
                  <a:srgbClr val="662994"/>
                </a:solidFill>
                <a:latin typeface="Calibri" panose="020F0502020204030204"/>
                <a:ea typeface="等线"/>
                <a:cs typeface="Calibri" panose="020F0502020204030204"/>
              </a:rPr>
              <a:t>Transfer Learning</a:t>
            </a:r>
            <a:r>
              <a:rPr kumimoji="0" lang="zh-CN" altLang="en-US" b="1" i="0" kern="1200" cap="none" spc="0" normalizeH="0" baseline="0" noProof="0" dirty="0">
                <a:solidFill>
                  <a:srgbClr val="662994"/>
                </a:solidFill>
                <a:latin typeface="Calibri" panose="020F0502020204030204"/>
                <a:ea typeface="等线"/>
                <a:cs typeface="Calibri" panose="020F0502020204030204"/>
              </a:rPr>
              <a:t>(with pretrained model)</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en-IN" altLang="zh-CN" b="1" noProof="0" dirty="0">
                <a:solidFill>
                  <a:srgbClr val="662994"/>
                </a:solidFill>
                <a:latin typeface="Calibri" panose="020F0502020204030204"/>
                <a:ea typeface="等线"/>
                <a:cs typeface="Calibri" panose="020F0502020204030204"/>
                <a:sym typeface="+mn-ea"/>
              </a:rPr>
              <a:t>8</a:t>
            </a:r>
            <a:r>
              <a:rPr lang="zh-CN" altLang="en-US" b="1" noProof="0" dirty="0">
                <a:solidFill>
                  <a:srgbClr val="662994"/>
                </a:solidFill>
                <a:latin typeface="Calibri" panose="020F0502020204030204"/>
                <a:ea typeface="等线"/>
                <a:cs typeface="Calibri" panose="020F0502020204030204"/>
                <a:sym typeface="+mn-ea"/>
              </a:rPr>
              <a:t>. CNN(with PCA and metadat</a:t>
            </a:r>
            <a:r>
              <a:rPr lang="en-IN" altLang="zh-CN" b="1" noProof="0" dirty="0">
                <a:solidFill>
                  <a:srgbClr val="662994"/>
                </a:solidFill>
                <a:latin typeface="Calibri" panose="020F0502020204030204"/>
                <a:ea typeface="等线"/>
                <a:cs typeface="Calibri" panose="020F0502020204030204"/>
                <a:sym typeface="+mn-ea"/>
              </a:rPr>
              <a:t>a</a:t>
            </a:r>
            <a:r>
              <a:rPr lang="zh-CN" altLang="en-US" b="1" noProof="0" dirty="0">
                <a:solidFill>
                  <a:srgbClr val="662994"/>
                </a:solidFill>
                <a:latin typeface="Calibri" panose="020F0502020204030204"/>
                <a:ea typeface="等线"/>
                <a:cs typeface="Calibri" panose="020F0502020204030204"/>
                <a:sym typeface="+mn-ea"/>
              </a:rPr>
              <a:t>)</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p:txBody>
      </p:sp>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spTree>
    <p:custDataLst>
      <p:tags r:id="rId2"/>
    </p:custDataLst>
  </p:cSld>
  <p:clrMapOvr>
    <a:masterClrMapping/>
  </p:clrMapOvr>
  <p:transition advTm="3767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Picture 107"/>
          <p:cNvPicPr/>
          <p:nvPr/>
        </p:nvPicPr>
        <p:blipFill>
          <a:blip r:embed="rId1"/>
          <a:stretch>
            <a:fillRect/>
          </a:stretch>
        </p:blipFill>
        <p:spPr>
          <a:xfrm>
            <a:off x="132715" y="854075"/>
            <a:ext cx="11938000" cy="5873750"/>
          </a:xfrm>
          <a:prstGeom prst="rect">
            <a:avLst/>
          </a:prstGeom>
          <a:noFill/>
          <a:ln w="9525">
            <a:noFill/>
          </a:ln>
        </p:spPr>
      </p:pic>
      <p:sp>
        <p:nvSpPr>
          <p:cNvPr id="2" name="Rectangles 1"/>
          <p:cNvSpPr/>
          <p:nvPr/>
        </p:nvSpPr>
        <p:spPr>
          <a:xfrm>
            <a:off x="132080" y="113665"/>
            <a:ext cx="11938635" cy="1882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635" y="-67310"/>
            <a:ext cx="12322175" cy="1445260"/>
          </a:xfrm>
          <a:prstGeom prst="rect">
            <a:avLst/>
          </a:prstGeom>
          <a:noFill/>
          <a:ln>
            <a:noFill/>
          </a:ln>
        </p:spPr>
        <p:txBody>
          <a:bodyPr wrap="square" rtlCol="0" anchor="t">
            <a:spAutoFit/>
          </a:bodyPr>
          <a:p>
            <a:pPr algn="ctr"/>
            <a:r>
              <a:rPr lang="en-IN" altLang="en-US" sz="8800" b="1">
                <a:ln w="9525">
                  <a:solidFill>
                    <a:schemeClr val="bg1"/>
                  </a:solidFill>
                  <a:prstDash val="solid"/>
                </a:ln>
                <a:solidFill>
                  <a:schemeClr val="bg1"/>
                </a:solidFill>
                <a:effectLst>
                  <a:outerShdw blurRad="12700" dist="38100" dir="2700000" algn="tl" rotWithShape="0">
                    <a:schemeClr val="bg1">
                      <a:lumMod val="50000"/>
                    </a:schemeClr>
                  </a:outerShdw>
                </a:effectLst>
                <a:latin typeface="Jokerman" panose="04090605060D06020702" charset="0"/>
                <a:ea typeface="LiSu" panose="02010509060101010101" charset="-122"/>
                <a:cs typeface="Jokerman" panose="04090605060D06020702" charset="0"/>
              </a:rPr>
              <a:t>Result and Conclusion</a:t>
            </a:r>
            <a:endParaRPr lang="en-IN" altLang="en-US" sz="8800" b="1">
              <a:ln w="9525">
                <a:solidFill>
                  <a:schemeClr val="bg1"/>
                </a:solidFill>
                <a:prstDash val="solid"/>
              </a:ln>
              <a:solidFill>
                <a:schemeClr val="bg1"/>
              </a:solidFill>
              <a:effectLst>
                <a:outerShdw blurRad="12700" dist="38100" dir="2700000" algn="tl" rotWithShape="0">
                  <a:schemeClr val="bg1">
                    <a:lumMod val="50000"/>
                  </a:schemeClr>
                </a:outerShdw>
              </a:effectLst>
              <a:latin typeface="Jokerman" panose="04090605060D06020702" charset="0"/>
              <a:ea typeface="LiSu" panose="02010509060101010101" charset="-122"/>
              <a:cs typeface="Jokerman" panose="04090605060D06020702" charset="0"/>
            </a:endParaRPr>
          </a:p>
        </p:txBody>
      </p:sp>
    </p:spTree>
  </p:cSld>
  <p:clrMapOvr>
    <a:masterClrMapping/>
  </p:clrMapOvr>
  <p:transition advTm="680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871431" y="2070735"/>
          <a:ext cx="8684366" cy="3429000"/>
        </p:xfrm>
        <a:graphic>
          <a:graphicData uri="http://schemas.openxmlformats.org/drawingml/2006/table">
            <a:tbl>
              <a:tblPr firstRow="1">
                <a:tableStyleId>{8FD4443E-F989-4FC4-A0C8-D5A2AF1F390B}</a:tableStyleId>
              </a:tblPr>
              <a:tblGrid>
                <a:gridCol w="3736522"/>
                <a:gridCol w="2625754"/>
                <a:gridCol w="2322090"/>
              </a:tblGrid>
              <a:tr h="381000">
                <a:tc>
                  <a:txBody>
                    <a:bodyPr/>
                    <a:p>
                      <a:pPr algn="l">
                        <a:buNone/>
                      </a:pPr>
                      <a:r>
                        <a:rPr lang="en-US" altLang="zh-CN" dirty="0"/>
                        <a:t>Techniques</a:t>
                      </a:r>
                      <a:endParaRPr lang="en-US" altLang="zh-CN" dirty="0"/>
                    </a:p>
                  </a:txBody>
                  <a:tcPr>
                    <a:lnL w="12700">
                      <a:solidFill>
                        <a:schemeClr val="tx1"/>
                      </a:solidFill>
                      <a:prstDash val="solid"/>
                    </a:lnL>
                    <a:lnR w="12700">
                      <a:solidFill>
                        <a:schemeClr val="tx1"/>
                      </a:solidFill>
                      <a:prstDash val="solid"/>
                    </a:lnR>
                    <a:lnT w="12700">
                      <a:solidFill>
                        <a:schemeClr val="tx1"/>
                      </a:solidFill>
                      <a:prstDash val="solid"/>
                    </a:lnT>
                    <a:lnB w="12700" cmpd="sng">
                      <a:solidFill>
                        <a:schemeClr val="tx1"/>
                      </a:solidFill>
                      <a:prstDash val="solid"/>
                    </a:lnB>
                    <a:solidFill>
                      <a:schemeClr val="dk1">
                        <a:alpha val="79000"/>
                      </a:schemeClr>
                    </a:solidFill>
                  </a:tcPr>
                </a:tc>
                <a:tc>
                  <a:txBody>
                    <a:bodyPr/>
                    <a:p>
                      <a:pPr>
                        <a:buNone/>
                      </a:pPr>
                      <a:r>
                        <a:rPr lang="en-US" altLang="zh-CN" dirty="0"/>
                        <a:t>Without feature selection</a:t>
                      </a:r>
                      <a:endParaRPr lang="en-US" altLang="zh-CN" dirty="0"/>
                    </a:p>
                  </a:txBody>
                  <a:tcPr>
                    <a:lnL w="12700">
                      <a:solidFill>
                        <a:schemeClr val="tx1"/>
                      </a:solidFill>
                      <a:prstDash val="solid"/>
                    </a:lnL>
                    <a:lnR w="12700">
                      <a:solidFill>
                        <a:schemeClr val="tx1"/>
                      </a:solidFill>
                      <a:prstDash val="solid"/>
                    </a:lnR>
                    <a:lnT w="12700">
                      <a:solidFill>
                        <a:schemeClr val="tx1"/>
                      </a:solidFill>
                      <a:prstDash val="solid"/>
                    </a:lnT>
                    <a:lnB w="12700" cmpd="sng">
                      <a:solidFill>
                        <a:schemeClr val="tx1"/>
                      </a:solidFill>
                      <a:prstDash val="solid"/>
                    </a:lnB>
                  </a:tcPr>
                </a:tc>
                <a:tc>
                  <a:txBody>
                    <a:bodyPr/>
                    <a:p>
                      <a:pPr>
                        <a:buNone/>
                      </a:pPr>
                      <a:r>
                        <a:rPr lang="en-US" altLang="zh-CN" dirty="0"/>
                        <a:t>With feature selection</a:t>
                      </a:r>
                      <a:endParaRPr lang="en-US" altLang="zh-CN" dirty="0"/>
                    </a:p>
                  </a:txBody>
                  <a:tcPr>
                    <a:lnL w="12700">
                      <a:solidFill>
                        <a:schemeClr val="tx1"/>
                      </a:solidFill>
                      <a:prstDash val="solid"/>
                    </a:lnL>
                    <a:lnR w="12700">
                      <a:solidFill>
                        <a:schemeClr val="tx1"/>
                      </a:solidFill>
                      <a:prstDash val="solid"/>
                    </a:lnR>
                    <a:lnT w="12700">
                      <a:solidFill>
                        <a:schemeClr val="tx1"/>
                      </a:solidFill>
                      <a:prstDash val="solid"/>
                    </a:lnT>
                    <a:lnB w="12700" cmpd="sng">
                      <a:solidFill>
                        <a:schemeClr val="tx1"/>
                      </a:solidFill>
                      <a:prstDash val="solid"/>
                    </a:lnB>
                  </a:tcPr>
                </a:tc>
              </a:tr>
              <a:tr h="381000">
                <a:tc>
                  <a:txBody>
                    <a:bodyPr/>
                    <a:p>
                      <a:pPr algn="l">
                        <a:buNone/>
                      </a:pPr>
                      <a:r>
                        <a:rPr lang="en-US" dirty="0"/>
                        <a:t>1. Linear Regression</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20.29</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19.62</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a:t>2. SVR</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20.81</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19.98</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a:t>3. LassoLARS</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20.27</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19.62</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a:t>4. Decision Tree</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20.27</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19.62</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a:t>5. Random Forest</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20.25</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dirty="0"/>
                        <a:t>19.63</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sz="1800" dirty="0"/>
                        <a:t>6. CNN</a:t>
                      </a:r>
                      <a:endParaRPr lang="en-US" sz="1800"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gridSpan="2">
                  <a:txBody>
                    <a:bodyPr/>
                    <a:p>
                      <a:pPr algn="ctr">
                        <a:buNone/>
                      </a:pPr>
                      <a:r>
                        <a:rPr lang="en-IN" altLang="en-US" dirty="0"/>
                        <a:t>20.04</a:t>
                      </a:r>
                      <a:endParaRPr lang="en-IN" alt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dirty="0"/>
                        <a:t>7. Transfer learning(pretrained model)</a:t>
                      </a:r>
                      <a:endParaRPr 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gridSpan="2">
                  <a:txBody>
                    <a:bodyPr/>
                    <a:p>
                      <a:pPr algn="ctr">
                        <a:buNone/>
                      </a:pPr>
                      <a:r>
                        <a:rPr lang="en-IN" altLang="en-US" dirty="0"/>
                        <a:t>19.96</a:t>
                      </a:r>
                      <a:endParaRPr lang="en-IN" alt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algn="l">
                        <a:buNone/>
                      </a:pPr>
                      <a:r>
                        <a:rPr lang="en-US" sz="1800" dirty="0"/>
                        <a:t>8. CNN(with PCA and metadata)</a:t>
                      </a:r>
                      <a:endParaRPr lang="en-US" sz="1800"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gridSpan="2">
                  <a:txBody>
                    <a:bodyPr/>
                    <a:p>
                      <a:pPr algn="ctr">
                        <a:buNone/>
                      </a:pPr>
                      <a:r>
                        <a:rPr lang="en-IN" altLang="en-US" dirty="0"/>
                        <a:t>20.61</a:t>
                      </a:r>
                      <a:endParaRPr lang="en-IN" altLang="en-US" dirty="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3" name="Text Box 2"/>
          <p:cNvSpPr txBox="1"/>
          <p:nvPr/>
        </p:nvSpPr>
        <p:spPr>
          <a:xfrm>
            <a:off x="3844925" y="436245"/>
            <a:ext cx="4737100" cy="922020"/>
          </a:xfrm>
          <a:prstGeom prst="rect">
            <a:avLst/>
          </a:prstGeom>
          <a:noFill/>
        </p:spPr>
        <p:txBody>
          <a:bodyPr wrap="square" rtlCol="0">
            <a:spAutoFit/>
          </a:bodyPr>
          <a:p>
            <a:pPr algn="ctr"/>
            <a:r>
              <a:rPr lang="en-IN" altLang="en-US" sz="5400">
                <a:latin typeface="Bell MT" panose="02020503060305020303" charset="0"/>
                <a:cs typeface="Bell MT" panose="02020503060305020303" charset="0"/>
              </a:rPr>
              <a:t>RMSE</a:t>
            </a:r>
            <a:endParaRPr lang="en-IN" altLang="en-US" sz="5400">
              <a:latin typeface="Bell MT" panose="02020503060305020303" charset="0"/>
              <a:cs typeface="Bell MT" panose="02020503060305020303" charset="0"/>
            </a:endParaRPr>
          </a:p>
        </p:txBody>
      </p:sp>
    </p:spTree>
  </p:cSld>
  <p:clrMapOvr>
    <a:masterClrMapping/>
  </p:clrMapOvr>
  <p:transition advTm="2528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994535" y="1895476"/>
            <a:ext cx="5384800" cy="4525963"/>
          </a:xfrm>
        </p:spPr>
        <p:txBody>
          <a:bodyPr/>
          <a:p>
            <a:r>
              <a:rPr lang="en-IN" altLang="en-US"/>
              <a:t>Human bias</a:t>
            </a:r>
            <a:endParaRPr lang="en-IN" altLang="en-US"/>
          </a:p>
          <a:p>
            <a:r>
              <a:rPr lang="en-IN" altLang="en-US"/>
              <a:t>Noisy Data</a:t>
            </a:r>
            <a:endParaRPr lang="en-IN" altLang="en-US"/>
          </a:p>
        </p:txBody>
      </p:sp>
      <p:pic>
        <p:nvPicPr>
          <p:cNvPr id="100" name="Content Placeholder 99"/>
          <p:cNvPicPr/>
          <p:nvPr>
            <p:ph sz="half" idx="2"/>
          </p:nvPr>
        </p:nvPicPr>
        <p:blipFill>
          <a:blip r:embed="rId1"/>
          <a:stretch>
            <a:fillRect/>
          </a:stretch>
        </p:blipFill>
        <p:spPr>
          <a:xfrm>
            <a:off x="-4445" y="4023995"/>
            <a:ext cx="2910205" cy="2632075"/>
          </a:xfrm>
          <a:prstGeom prst="rect">
            <a:avLst/>
          </a:prstGeom>
          <a:noFill/>
          <a:ln w="9525">
            <a:noFill/>
          </a:ln>
        </p:spPr>
      </p:pic>
      <p:pic>
        <p:nvPicPr>
          <p:cNvPr id="2" name="Picture 1"/>
          <p:cNvPicPr>
            <a:picLocks noChangeAspect="1"/>
          </p:cNvPicPr>
          <p:nvPr/>
        </p:nvPicPr>
        <p:blipFill>
          <a:blip r:embed="rId2"/>
          <a:stretch>
            <a:fillRect/>
          </a:stretch>
        </p:blipFill>
        <p:spPr>
          <a:xfrm>
            <a:off x="6669405" y="1035050"/>
            <a:ext cx="4067175" cy="3528060"/>
          </a:xfrm>
          <a:prstGeom prst="rect">
            <a:avLst/>
          </a:prstGeom>
        </p:spPr>
      </p:pic>
    </p:spTree>
  </p:cSld>
  <p:clrMapOvr>
    <a:masterClrMapping/>
  </p:clrMapOvr>
  <p:transition advTm="40334"/>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38925" y="21907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Click to add text</a:t>
            </a:r>
            <a:endParaRPr lang="en-US"/>
          </a:p>
        </p:txBody>
      </p:sp>
      <p:pic>
        <p:nvPicPr>
          <p:cNvPr id="6" name="Picture 6"/>
          <p:cNvPicPr>
            <a:picLocks noChangeAspect="1"/>
          </p:cNvPicPr>
          <p:nvPr/>
        </p:nvPicPr>
        <p:blipFill>
          <a:blip r:embed="rId1"/>
          <a:stretch>
            <a:fillRect/>
          </a:stretch>
        </p:blipFill>
        <p:spPr>
          <a:xfrm>
            <a:off x="-4445" y="-3810"/>
            <a:ext cx="12200255" cy="6861175"/>
          </a:xfrm>
          <a:prstGeom prst="rect">
            <a:avLst/>
          </a:prstGeom>
        </p:spPr>
      </p:pic>
      <p:sp>
        <p:nvSpPr>
          <p:cNvPr id="3" name="Rectangles 2"/>
          <p:cNvSpPr/>
          <p:nvPr/>
        </p:nvSpPr>
        <p:spPr>
          <a:xfrm>
            <a:off x="620395" y="2302510"/>
            <a:ext cx="10521315" cy="4237355"/>
          </a:xfrm>
          <a:prstGeom prst="rect">
            <a:avLst/>
          </a:prstGeom>
          <a:solidFill>
            <a:srgbClr val="E8D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236220" y="2672715"/>
            <a:ext cx="10641965" cy="1938020"/>
          </a:xfrm>
          <a:prstGeom prst="rect">
            <a:avLst/>
          </a:prstGeom>
          <a:noFill/>
        </p:spPr>
        <p:txBody>
          <a:bodyPr wrap="square" rtlCol="0">
            <a:spAutoFit/>
          </a:bodyPr>
          <a:p>
            <a:pPr algn="ctr"/>
            <a:r>
              <a:rPr lang="en-IN" altLang="en-US" sz="6000" b="1">
                <a:solidFill>
                  <a:srgbClr val="8D4C44"/>
                </a:solidFill>
                <a:latin typeface="Blackadder ITC" panose="04020505051007020D02" charset="0"/>
                <a:cs typeface="Blackadder ITC" panose="04020505051007020D02" charset="0"/>
              </a:rPr>
              <a:t>Thank you for Adopting </a:t>
            </a:r>
            <a:endParaRPr lang="en-IN" altLang="en-US" sz="6000" b="1">
              <a:solidFill>
                <a:srgbClr val="8D4C44"/>
              </a:solidFill>
              <a:latin typeface="Blackadder ITC" panose="04020505051007020D02" charset="0"/>
              <a:cs typeface="Blackadder ITC" panose="04020505051007020D02" charset="0"/>
            </a:endParaRPr>
          </a:p>
          <a:p>
            <a:pPr algn="ctr"/>
            <a:r>
              <a:rPr lang="en-IN" altLang="en-US" sz="6000" b="1">
                <a:solidFill>
                  <a:srgbClr val="8D4C44"/>
                </a:solidFill>
                <a:latin typeface="Blackadder ITC" panose="04020505051007020D02" charset="0"/>
                <a:cs typeface="Blackadder ITC" panose="04020505051007020D02" charset="0"/>
              </a:rPr>
              <a:t>our Project</a:t>
            </a:r>
            <a:endParaRPr lang="en-IN" altLang="en-US" sz="6000" b="1">
              <a:solidFill>
                <a:srgbClr val="8D4C44"/>
              </a:solidFill>
              <a:latin typeface="Blackadder ITC" panose="04020505051007020D02" charset="0"/>
              <a:cs typeface="Blackadder ITC" panose="04020505051007020D02" charset="0"/>
            </a:endParaRPr>
          </a:p>
        </p:txBody>
      </p:sp>
    </p:spTree>
  </p:cSld>
  <p:clrMapOvr>
    <a:masterClrMapping/>
  </p:clrMapOvr>
  <p:transition advTm="449489"/>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pic>
        <p:nvPicPr>
          <p:cNvPr id="4" name="Picture 4" descr="A picture containing orange, mammal&#10;&#10;Description automatically generated"/>
          <p:cNvPicPr>
            <a:picLocks noChangeAspect="1"/>
          </p:cNvPicPr>
          <p:nvPr/>
        </p:nvPicPr>
        <p:blipFill rotWithShape="1">
          <a:blip r:embed="rId1"/>
          <a:srcRect l="36585" t="11792" r="36456" b="12178"/>
          <a:stretch>
            <a:fillRect/>
          </a:stretch>
        </p:blipFill>
        <p:spPr>
          <a:xfrm rot="-1320000">
            <a:off x="3799331" y="270037"/>
            <a:ext cx="4976100" cy="6618886"/>
          </a:xfrm>
          <a:prstGeom prst="rect">
            <a:avLst/>
          </a:prstGeom>
          <a:ln>
            <a:solidFill>
              <a:schemeClr val="bg1"/>
            </a:solidFill>
          </a:ln>
        </p:spPr>
      </p:pic>
      <p:pic>
        <p:nvPicPr>
          <p:cNvPr id="7" name="Picture 7" descr="A picture containing mammal, dog, brown, outdoor&#10;&#10;Description automatically generated"/>
          <p:cNvPicPr>
            <a:picLocks noChangeAspect="1"/>
          </p:cNvPicPr>
          <p:nvPr/>
        </p:nvPicPr>
        <p:blipFill>
          <a:blip r:embed="rId2"/>
          <a:stretch>
            <a:fillRect/>
          </a:stretch>
        </p:blipFill>
        <p:spPr>
          <a:xfrm rot="720000">
            <a:off x="2029281" y="4548514"/>
            <a:ext cx="2173135" cy="1925876"/>
          </a:xfrm>
          <a:prstGeom prst="rect">
            <a:avLst/>
          </a:prstGeom>
        </p:spPr>
      </p:pic>
      <p:pic>
        <p:nvPicPr>
          <p:cNvPr id="9" name="Picture 9"/>
          <p:cNvPicPr>
            <a:picLocks noChangeAspect="1"/>
          </p:cNvPicPr>
          <p:nvPr/>
        </p:nvPicPr>
        <p:blipFill>
          <a:blip r:embed="rId3"/>
          <a:stretch>
            <a:fillRect/>
          </a:stretch>
        </p:blipFill>
        <p:spPr>
          <a:xfrm rot="-420000">
            <a:off x="637983" y="286011"/>
            <a:ext cx="2001679" cy="4114800"/>
          </a:xfrm>
          <a:prstGeom prst="rect">
            <a:avLst/>
          </a:prstGeom>
        </p:spPr>
      </p:pic>
      <p:pic>
        <p:nvPicPr>
          <p:cNvPr id="10" name="Picture 10"/>
          <p:cNvPicPr>
            <a:picLocks noChangeAspect="1"/>
          </p:cNvPicPr>
          <p:nvPr/>
        </p:nvPicPr>
        <p:blipFill>
          <a:blip r:embed="rId4"/>
          <a:stretch>
            <a:fillRect/>
          </a:stretch>
        </p:blipFill>
        <p:spPr>
          <a:xfrm rot="1200000">
            <a:off x="9296400" y="3498809"/>
            <a:ext cx="2743200" cy="3263286"/>
          </a:xfrm>
          <a:prstGeom prst="rect">
            <a:avLst/>
          </a:prstGeom>
        </p:spPr>
      </p:pic>
      <p:pic>
        <p:nvPicPr>
          <p:cNvPr id="11" name="Picture 11"/>
          <p:cNvPicPr>
            <a:picLocks noChangeAspect="1"/>
          </p:cNvPicPr>
          <p:nvPr/>
        </p:nvPicPr>
        <p:blipFill>
          <a:blip r:embed="rId5"/>
          <a:stretch>
            <a:fillRect/>
          </a:stretch>
        </p:blipFill>
        <p:spPr>
          <a:xfrm rot="720000">
            <a:off x="8263002" y="-685964"/>
            <a:ext cx="2743200" cy="3637052"/>
          </a:xfrm>
          <a:prstGeom prst="rect">
            <a:avLst/>
          </a:prstGeom>
        </p:spPr>
      </p:pic>
      <p:sp>
        <p:nvSpPr>
          <p:cNvPr id="14" name="Ribbon: Curved and Tilted Up 13"/>
          <p:cNvSpPr/>
          <p:nvPr/>
        </p:nvSpPr>
        <p:spPr>
          <a:xfrm rot="21180000">
            <a:off x="2638425" y="1029970"/>
            <a:ext cx="6323330" cy="2073275"/>
          </a:xfrm>
          <a:prstGeom prst="ellipseRibbon2">
            <a:avLst/>
          </a:prstGeom>
          <a:solidFill>
            <a:srgbClr val="540E0E">
              <a:alpha val="83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Light" panose="020F0302020204030204"/>
                <a:cs typeface="Calibri" panose="020F0502020204030204"/>
              </a:rPr>
              <a:t>PAWPULARITY</a:t>
            </a:r>
            <a:endParaRPr lang="en-US" sz="3200" b="1">
              <a:latin typeface="Calibri Light" panose="020F0302020204030204"/>
              <a:cs typeface="Calibri" panose="020F0502020204030204"/>
            </a:endParaRPr>
          </a:p>
        </p:txBody>
      </p:sp>
      <p:sp>
        <p:nvSpPr>
          <p:cNvPr id="3" name="Text Box 2"/>
          <p:cNvSpPr txBox="1"/>
          <p:nvPr/>
        </p:nvSpPr>
        <p:spPr>
          <a:xfrm rot="21180000">
            <a:off x="4962525" y="2546350"/>
            <a:ext cx="1778000" cy="829945"/>
          </a:xfrm>
          <a:prstGeom prst="rect">
            <a:avLst/>
          </a:prstGeom>
          <a:noFill/>
        </p:spPr>
        <p:txBody>
          <a:bodyPr wrap="square" rtlCol="0">
            <a:spAutoFit/>
          </a:bodyPr>
          <a:p>
            <a:pPr algn="ctr"/>
            <a:r>
              <a:rPr lang="en-IN" altLang="en-US" sz="2400" b="1"/>
              <a:t>A Kaggle Competition</a:t>
            </a:r>
            <a:endParaRPr lang="en-IN" altLang="en-US" sz="2400" b="1"/>
          </a:p>
        </p:txBody>
      </p:sp>
    </p:spTree>
  </p:cSld>
  <p:clrMapOvr>
    <a:masterClrMapping/>
  </p:clrMapOvr>
  <p:transition advTm="5105"/>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A picture containing text, clipart, screenshot&#10;&#10;Description automatically generated"/>
          <p:cNvPicPr>
            <a:picLocks noGrp="1" noChangeAspect="1"/>
          </p:cNvPicPr>
          <p:nvPr>
            <p:ph idx="1"/>
          </p:nvPr>
        </p:nvPicPr>
        <p:blipFill rotWithShape="1">
          <a:blip r:embed="rId1"/>
          <a:srcRect l="353" t="-111" r="118" b="7317"/>
          <a:stretch>
            <a:fillRect/>
          </a:stretch>
        </p:blipFill>
        <p:spPr>
          <a:xfrm>
            <a:off x="1624062" y="206"/>
            <a:ext cx="8823530" cy="6350105"/>
          </a:xfrm>
        </p:spPr>
      </p:pic>
      <p:sp>
        <p:nvSpPr>
          <p:cNvPr id="5" name="Text Box 1"/>
          <p:cNvSpPr txBox="1"/>
          <p:nvPr/>
        </p:nvSpPr>
        <p:spPr>
          <a:xfrm>
            <a:off x="4723539" y="2651872"/>
            <a:ext cx="3233484" cy="499110"/>
          </a:xfrm>
          <a:prstGeom prst="rect">
            <a:avLst/>
          </a:prstGeom>
          <a:noFill/>
        </p:spPr>
        <p:txBody>
          <a:bodyPr wrap="square" lIns="68580" tIns="34290" rIns="68580" bIns="34290" rtlCol="0" anchor="t">
            <a:spAutoFit/>
          </a:bodyPr>
          <a:lstStyle/>
          <a:p>
            <a:pPr algn="ctr"/>
            <a:r>
              <a:rPr lang="en-IN" altLang="en-US" sz="2800" b="1" dirty="0"/>
              <a:t>Motive !!!</a:t>
            </a:r>
            <a:endParaRPr lang="en-IN" altLang="en-US" sz="1350" dirty="0"/>
          </a:p>
        </p:txBody>
      </p:sp>
      <p:sp>
        <p:nvSpPr>
          <p:cNvPr id="6" name="文本框 5"/>
          <p:cNvSpPr txBox="1"/>
          <p:nvPr/>
        </p:nvSpPr>
        <p:spPr>
          <a:xfrm>
            <a:off x="3144175" y="3200658"/>
            <a:ext cx="5903650" cy="2531462"/>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defPPr>
              <a:defRPr lang="en-US"/>
            </a:defPPr>
            <a:lvl1pPr>
              <a:defRPr sz="2000">
                <a:solidFill>
                  <a:schemeClr val="bg1"/>
                </a:solidFill>
                <a:ea typeface="等线"/>
                <a:cs typeface="Calibri" panose="020F0502020204030204"/>
              </a:defRPr>
            </a:lvl1pPr>
          </a:lstStyle>
          <a:p>
            <a:pPr algn="ctr"/>
            <a:r>
              <a:rPr lang="zh-CN" altLang="en-US" dirty="0">
                <a:solidFill>
                  <a:schemeClr val="tx1"/>
                </a:solidFill>
              </a:rPr>
              <a:t>Millions of stray animals suffer on the street or are euthanized in shelters every day around the world. Attractive photos may generate more interest and help them get adopted. We want to using machine learning techniques to predict the "Pawpularity" of each pet and determine key features which could be improved to raise the "Pawpularity" score in order to help pets find a new home more quickly.</a:t>
            </a:r>
            <a:endParaRPr lang="zh-CN" altLang="en-US" dirty="0">
              <a:solidFill>
                <a:schemeClr val="tx1"/>
              </a:solidFill>
            </a:endParaRPr>
          </a:p>
        </p:txBody>
      </p:sp>
    </p:spTree>
  </p:cSld>
  <p:clrMapOvr>
    <a:masterClrMapping/>
  </p:clrMapOvr>
  <p:transition advTm="608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nvSpPr>
        <p:spPr>
          <a:xfrm>
            <a:off x="2596543" y="1593759"/>
            <a:ext cx="6928459" cy="1390568"/>
          </a:xfrm>
          <a:prstGeom prst="rect">
            <a:avLst/>
          </a:prstGeom>
        </p:spPr>
        <p:txBody>
          <a:bodyPr vert="horz" lIns="68580" tIns="34290" rIns="68580" bIns="3429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a:latin typeface="Calibri Light" panose="020F0302020204030204"/>
            </a:endParaRPr>
          </a:p>
        </p:txBody>
      </p:sp>
      <p:sp>
        <p:nvSpPr>
          <p:cNvPr id="3" name="Title 2"/>
          <p:cNvSpPr>
            <a:spLocks noGrp="1"/>
          </p:cNvSpPr>
          <p:nvPr>
            <p:ph type="title" idx="4294967295"/>
          </p:nvPr>
        </p:nvSpPr>
        <p:spPr>
          <a:xfrm>
            <a:off x="2388093" y="1229398"/>
            <a:ext cx="8229600" cy="857250"/>
          </a:xfrm>
        </p:spPr>
        <p:txBody>
          <a:bodyPr>
            <a:normAutofit fontScale="90000"/>
          </a:bodyPr>
          <a:lstStyle/>
          <a:p>
            <a:r>
              <a:rPr lang="en-US" sz="5625" b="1" dirty="0">
                <a:solidFill>
                  <a:srgbClr val="EB4444"/>
                </a:solidFill>
                <a:latin typeface="Calibri" panose="020F0502020204030204"/>
                <a:cs typeface="Calibri Light" panose="020F0302020204030204"/>
              </a:rPr>
              <a:t>PROBLEM STATEMENT</a:t>
            </a:r>
            <a:endParaRPr lang="en-US" sz="5625" dirty="0">
              <a:solidFill>
                <a:srgbClr val="EB4444"/>
              </a:solidFill>
              <a:latin typeface="Calibri" panose="020F0502020204030204"/>
            </a:endParaRPr>
          </a:p>
        </p:txBody>
      </p:sp>
      <p:sp>
        <p:nvSpPr>
          <p:cNvPr id="4" name="Text Placeholder 3"/>
          <p:cNvSpPr>
            <a:spLocks noGrp="1"/>
          </p:cNvSpPr>
          <p:nvPr>
            <p:ph idx="4294967295"/>
          </p:nvPr>
        </p:nvSpPr>
        <p:spPr>
          <a:xfrm>
            <a:off x="2388093" y="1964388"/>
            <a:ext cx="7812350" cy="2768600"/>
          </a:xfrm>
        </p:spPr>
        <p:txBody>
          <a:bodyPr>
            <a:normAutofit/>
          </a:bodyPr>
          <a:lstStyle/>
          <a:p>
            <a:pPr algn="ctr">
              <a:lnSpc>
                <a:spcPct val="90000"/>
              </a:lnSpc>
              <a:spcBef>
                <a:spcPts val="750"/>
              </a:spcBef>
              <a:spcAft>
                <a:spcPts val="0"/>
              </a:spcAft>
            </a:pPr>
            <a:endParaRPr lang="en-US" dirty="0">
              <a:ea typeface="+mn-lt"/>
              <a:cs typeface="+mn-lt"/>
            </a:endParaRPr>
          </a:p>
          <a:p>
            <a:pPr marL="0" indent="0" algn="ctr">
              <a:lnSpc>
                <a:spcPct val="150000"/>
              </a:lnSpc>
              <a:spcBef>
                <a:spcPts val="750"/>
              </a:spcBef>
              <a:spcAft>
                <a:spcPts val="0"/>
              </a:spcAft>
              <a:buNone/>
            </a:pPr>
            <a:r>
              <a:rPr lang="en-US" sz="2475" b="1" dirty="0">
                <a:solidFill>
                  <a:srgbClr val="877F23"/>
                </a:solidFill>
                <a:latin typeface="Source Sans Pro Black"/>
                <a:ea typeface="Source Sans Pro Black"/>
                <a:cs typeface="Arial" panose="020B0604020202020204"/>
              </a:rPr>
              <a:t>Quantify the "          </a:t>
            </a:r>
            <a:r>
              <a:rPr lang="en-US" sz="3000" b="1" dirty="0">
                <a:solidFill>
                  <a:srgbClr val="877F23"/>
                </a:solidFill>
                <a:latin typeface="Source Sans Pro Black"/>
                <a:ea typeface="Source Sans Pro Black"/>
                <a:cs typeface="Arial" panose="020B0604020202020204"/>
              </a:rPr>
              <a:t>pularity</a:t>
            </a:r>
            <a:r>
              <a:rPr lang="en-US" sz="2475" b="1" dirty="0">
                <a:solidFill>
                  <a:srgbClr val="877F23"/>
                </a:solidFill>
                <a:latin typeface="Source Sans Pro Black"/>
                <a:ea typeface="Source Sans Pro Black"/>
                <a:cs typeface="Arial" panose="020B0604020202020204"/>
              </a:rPr>
              <a:t>" of pets by implementing machine learning techniques on pets' photos and corresponding metadata</a:t>
            </a:r>
            <a:endParaRPr lang="en-US" sz="2475" b="1" dirty="0">
              <a:solidFill>
                <a:srgbClr val="877F23"/>
              </a:solidFill>
              <a:latin typeface="Source Sans Pro Black"/>
              <a:ea typeface="Source Sans Pro Black"/>
            </a:endParaRPr>
          </a:p>
        </p:txBody>
      </p:sp>
      <p:pic>
        <p:nvPicPr>
          <p:cNvPr id="5" name="图形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520000">
            <a:off x="5489234" y="2648426"/>
            <a:ext cx="661163" cy="653452"/>
          </a:xfrm>
          <a:prstGeom prst="rect">
            <a:avLst/>
          </a:prstGeom>
        </p:spPr>
      </p:pic>
    </p:spTree>
  </p:cSld>
  <p:clrMapOvr>
    <a:masterClrMapping/>
  </p:clrMapOvr>
  <p:transition advTm="2381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7"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47060" y="213995"/>
            <a:ext cx="3591560" cy="947420"/>
          </a:xfrm>
        </p:spPr>
        <p:txBody>
          <a:bodyPr/>
          <a:lstStyle/>
          <a:p>
            <a:pPr algn="ctr"/>
            <a:r>
              <a:rPr lang="en-US" sz="4000" dirty="0">
                <a:latin typeface="Bell MT" panose="02020503060305020303" charset="0"/>
                <a:cs typeface="Bell MT" panose="02020503060305020303" charset="0"/>
              </a:rPr>
              <a:t>DATA SET</a:t>
            </a:r>
            <a:endParaRPr lang="en-US" sz="4000" dirty="0">
              <a:latin typeface="Bell MT" panose="02020503060305020303" charset="0"/>
              <a:cs typeface="Bell MT" panose="02020503060305020303" charset="0"/>
            </a:endParaRPr>
          </a:p>
        </p:txBody>
      </p:sp>
      <p:sp>
        <p:nvSpPr>
          <p:cNvPr id="8" name="Text Placeholder 7"/>
          <p:cNvSpPr>
            <a:spLocks noGrp="1"/>
          </p:cNvSpPr>
          <p:nvPr>
            <p:ph type="body" idx="4294967295"/>
          </p:nvPr>
        </p:nvSpPr>
        <p:spPr>
          <a:xfrm>
            <a:off x="1654365" y="1161187"/>
            <a:ext cx="2676525" cy="581025"/>
          </a:xfrm>
        </p:spPr>
        <p:txBody>
          <a:bodyPr/>
          <a:lstStyle/>
          <a:p>
            <a:pPr marL="0" indent="0">
              <a:buNone/>
            </a:pPr>
            <a:r>
              <a:rPr lang="en-US" sz="2800" b="1" dirty="0">
                <a:latin typeface="Calibri Light" panose="020F0302020204030204"/>
                <a:ea typeface="+mn-lt"/>
                <a:cs typeface="+mn-lt"/>
              </a:rPr>
              <a:t>Meta Data</a:t>
            </a:r>
            <a:endParaRPr lang="zh-CN" altLang="en-US" sz="2800" b="1" dirty="0"/>
          </a:p>
        </p:txBody>
      </p:sp>
      <p:sp>
        <p:nvSpPr>
          <p:cNvPr id="7" name="Content Placeholder 6"/>
          <p:cNvSpPr>
            <a:spLocks noGrp="1"/>
          </p:cNvSpPr>
          <p:nvPr>
            <p:ph sz="half" idx="4294967295"/>
          </p:nvPr>
        </p:nvSpPr>
        <p:spPr>
          <a:xfrm>
            <a:off x="9401175" y="2039938"/>
            <a:ext cx="2790825" cy="290512"/>
          </a:xfrm>
        </p:spPr>
        <p:txBody>
          <a:bodyPr/>
          <a:lstStyle/>
          <a:p>
            <a:pPr marL="342900" indent="-342900">
              <a:buAutoNum type="arabicPeriod"/>
            </a:pPr>
            <a:endParaRPr lang="en-US"/>
          </a:p>
          <a:p>
            <a:pPr marL="0" indent="0">
              <a:buNone/>
            </a:pPr>
            <a:endParaRPr lang="en-US">
              <a:latin typeface="Calibri Light" panose="020F0302020204030204"/>
            </a:endParaRPr>
          </a:p>
        </p:txBody>
      </p:sp>
      <p:sp>
        <p:nvSpPr>
          <p:cNvPr id="9" name="Text Placeholder 8"/>
          <p:cNvSpPr>
            <a:spLocks noGrp="1"/>
          </p:cNvSpPr>
          <p:nvPr>
            <p:ph type="body" sz="quarter" idx="4294967295"/>
          </p:nvPr>
        </p:nvSpPr>
        <p:spPr>
          <a:xfrm>
            <a:off x="6058114" y="1219607"/>
            <a:ext cx="1333500" cy="331788"/>
          </a:xfrm>
        </p:spPr>
        <p:txBody>
          <a:bodyPr/>
          <a:lstStyle/>
          <a:p>
            <a:pPr marL="0" indent="0">
              <a:buNone/>
            </a:pPr>
            <a:r>
              <a:rPr lang="en-US" sz="2800" b="1" dirty="0">
                <a:latin typeface="Calibri Light" panose="020F0302020204030204"/>
                <a:ea typeface="+mn-lt"/>
                <a:cs typeface="+mn-lt"/>
              </a:rPr>
              <a:t>Images</a:t>
            </a:r>
            <a:endParaRPr lang="en-US" sz="2800" b="1" dirty="0">
              <a:latin typeface="Calibri Light" panose="020F0302020204030204"/>
              <a:ea typeface="+mn-lt"/>
              <a:cs typeface="+mn-lt"/>
            </a:endParaRPr>
          </a:p>
        </p:txBody>
      </p:sp>
      <p:sp>
        <p:nvSpPr>
          <p:cNvPr id="10" name="Content Placeholder 9"/>
          <p:cNvSpPr>
            <a:spLocks noGrp="1"/>
          </p:cNvSpPr>
          <p:nvPr>
            <p:ph sz="quarter" idx="4294967295"/>
          </p:nvPr>
        </p:nvSpPr>
        <p:spPr>
          <a:xfrm>
            <a:off x="6051197" y="1851325"/>
            <a:ext cx="2871525" cy="1505415"/>
          </a:xfrm>
        </p:spPr>
        <p:txBody>
          <a:bodyPr/>
          <a:lstStyle/>
          <a:p>
            <a:pPr marL="0" indent="0">
              <a:buNone/>
            </a:pPr>
            <a:r>
              <a:rPr lang="en-US" b="1" kern="1200" dirty="0"/>
              <a:t>9920 of pet profiles images</a:t>
            </a:r>
            <a:endParaRPr lang="en-US" b="1" kern="1200" dirty="0"/>
          </a:p>
        </p:txBody>
      </p:sp>
      <p:sp>
        <p:nvSpPr>
          <p:cNvPr id="5" name="文本框 4"/>
          <p:cNvSpPr txBox="1"/>
          <p:nvPr/>
        </p:nvSpPr>
        <p:spPr>
          <a:xfrm>
            <a:off x="1191159" y="1980964"/>
            <a:ext cx="1190652" cy="1791970"/>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Id</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Focus</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Eyes</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Face</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Near</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Action</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Accessory</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p:txBody>
      </p:sp>
      <p:sp>
        <p:nvSpPr>
          <p:cNvPr id="11" name="文本框 10"/>
          <p:cNvSpPr txBox="1"/>
          <p:nvPr/>
        </p:nvSpPr>
        <p:spPr>
          <a:xfrm>
            <a:off x="2806072" y="1980964"/>
            <a:ext cx="1690645" cy="1791970"/>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Group</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Collage</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Human</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Occlusion</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Info</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Blur</a:t>
            </a:r>
            <a:endParaRPr kumimoji="0" lang="zh-CN" altLang="en-US" sz="1600" b="1" i="0" u="none" strike="noStrike" kern="1200" cap="none" spc="0" normalizeH="0" baseline="0" noProof="0" dirty="0">
              <a:ln>
                <a:noFill/>
              </a:ln>
              <a:solidFill>
                <a:srgbClr val="0C0C0C"/>
              </a:solidFill>
              <a:effectLst/>
              <a:uLnTx/>
              <a:uFillTx/>
              <a:latin typeface="黑体"/>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C0C0C"/>
                </a:solidFill>
                <a:effectLst/>
                <a:uLnTx/>
                <a:uFillTx/>
                <a:latin typeface="黑体"/>
                <a:ea typeface="黑体"/>
                <a:cs typeface="+mn-cs"/>
              </a:rPr>
              <a:t>Pawpularit</a:t>
            </a:r>
            <a:r>
              <a:rPr kumimoji="0" lang="zh-CN" altLang="en-US" sz="1600" b="0" i="0" u="none" strike="noStrike" kern="1200" cap="none" spc="0" normalizeH="0" baseline="0" noProof="0" dirty="0">
                <a:ln>
                  <a:noFill/>
                </a:ln>
                <a:solidFill>
                  <a:srgbClr val="0C0C0C"/>
                </a:solidFill>
                <a:effectLst/>
                <a:uLnTx/>
                <a:uFillTx/>
                <a:latin typeface="黑体"/>
                <a:ea typeface="黑体"/>
                <a:cs typeface="+mn-cs"/>
              </a:rPr>
              <a:t>y</a:t>
            </a:r>
            <a:endParaRPr kumimoji="0" lang="zh-CN" altLang="en-US" sz="1600" b="0" i="0" u="none" strike="noStrike" kern="1200" cap="none" spc="0" normalizeH="0" baseline="0" noProof="0" dirty="0">
              <a:ln>
                <a:noFill/>
              </a:ln>
              <a:solidFill>
                <a:srgbClr val="0C0C0C"/>
              </a:solidFill>
              <a:effectLst/>
              <a:uLnTx/>
              <a:uFillTx/>
              <a:latin typeface="黑体"/>
              <a:ea typeface="黑体"/>
              <a:cs typeface="+mn-cs"/>
            </a:endParaRPr>
          </a:p>
        </p:txBody>
      </p:sp>
      <p:pic>
        <p:nvPicPr>
          <p:cNvPr id="14" name="图片 14" descr="手机屏幕的截图&#10;&#10;已自动生成说明"/>
          <p:cNvPicPr>
            <a:picLocks noChangeAspect="1"/>
          </p:cNvPicPr>
          <p:nvPr/>
        </p:nvPicPr>
        <p:blipFill>
          <a:blip r:embed="rId1"/>
          <a:stretch>
            <a:fillRect/>
          </a:stretch>
        </p:blipFill>
        <p:spPr>
          <a:xfrm>
            <a:off x="454025" y="4414520"/>
            <a:ext cx="11206480" cy="1069975"/>
          </a:xfrm>
          <a:prstGeom prst="rect">
            <a:avLst/>
          </a:prstGeom>
          <a:ln>
            <a:solidFill>
              <a:schemeClr val="accent1"/>
            </a:solidFill>
          </a:ln>
        </p:spPr>
      </p:pic>
      <p:pic>
        <p:nvPicPr>
          <p:cNvPr id="15" name="图片 15" descr="猫和鞋&#10;&#10;已自动生成说明"/>
          <p:cNvPicPr>
            <a:picLocks noChangeAspect="1"/>
          </p:cNvPicPr>
          <p:nvPr/>
        </p:nvPicPr>
        <p:blipFill>
          <a:blip r:embed="rId2"/>
          <a:stretch>
            <a:fillRect/>
          </a:stretch>
        </p:blipFill>
        <p:spPr>
          <a:xfrm rot="900000">
            <a:off x="4632138" y="2764733"/>
            <a:ext cx="1184014" cy="1184014"/>
          </a:xfrm>
          <a:prstGeom prst="rect">
            <a:avLst/>
          </a:prstGeom>
        </p:spPr>
      </p:pic>
      <p:pic>
        <p:nvPicPr>
          <p:cNvPr id="16" name="图片 16" descr="水中的小狗&#10;&#10;已自动生成说明"/>
          <p:cNvPicPr>
            <a:picLocks noChangeAspect="1"/>
          </p:cNvPicPr>
          <p:nvPr/>
        </p:nvPicPr>
        <p:blipFill>
          <a:blip r:embed="rId3"/>
          <a:stretch>
            <a:fillRect/>
          </a:stretch>
        </p:blipFill>
        <p:spPr>
          <a:xfrm>
            <a:off x="9057878" y="508296"/>
            <a:ext cx="1766180" cy="1969357"/>
          </a:xfrm>
          <a:prstGeom prst="rect">
            <a:avLst/>
          </a:prstGeom>
        </p:spPr>
      </p:pic>
      <p:sp>
        <p:nvSpPr>
          <p:cNvPr id="2" name="Text Box 1"/>
          <p:cNvSpPr txBox="1"/>
          <p:nvPr/>
        </p:nvSpPr>
        <p:spPr>
          <a:xfrm>
            <a:off x="1964690" y="6125210"/>
            <a:ext cx="10022840" cy="583565"/>
          </a:xfrm>
          <a:prstGeom prst="rect">
            <a:avLst/>
          </a:prstGeom>
          <a:noFill/>
        </p:spPr>
        <p:txBody>
          <a:bodyPr wrap="square" rtlCol="0">
            <a:spAutoFit/>
          </a:bodyPr>
          <a:p>
            <a:r>
              <a:rPr lang="en-IN" altLang="en-US" sz="3200" b="1"/>
              <a:t>Metadata was already </a:t>
            </a:r>
            <a:r>
              <a:rPr lang="en-IN" altLang="en-US" sz="3200" b="1">
                <a:sym typeface="+mn-ea"/>
              </a:rPr>
              <a:t>Preprocessed </a:t>
            </a:r>
            <a:r>
              <a:rPr lang="en-IN" altLang="en-US" sz="3200" b="1"/>
              <a:t>!!!</a:t>
            </a:r>
            <a:endParaRPr lang="en-IN" altLang="en-US" sz="3200" b="1"/>
          </a:p>
        </p:txBody>
      </p:sp>
    </p:spTree>
    <p:custDataLst>
      <p:tags r:id="rId4"/>
    </p:custDataLst>
  </p:cSld>
  <p:clrMapOvr>
    <a:masterClrMapping/>
  </p:clrMapOvr>
  <p:transition advTm="660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iterate type="lt">
                                    <p:tmPct val="200"/>
                                  </p:iterate>
                                  <p:childTnLst>
                                    <p:set>
                                      <p:cBhvr>
                                        <p:cTn id="10" dur="1" fill="hold">
                                          <p:stCondLst>
                                            <p:cond delay="0"/>
                                          </p:stCondLst>
                                        </p:cTn>
                                        <p:tgtEl>
                                          <p:spTgt spid="5">
                                            <p:txEl>
                                              <p:pRg st="0" end="0"/>
                                            </p:txEl>
                                          </p:spTgt>
                                        </p:tgtEl>
                                        <p:attrNameLst>
                                          <p:attrName>style.visibility</p:attrName>
                                        </p:attrNameLst>
                                      </p:cBhvr>
                                      <p:to>
                                        <p:strVal val="visible"/>
                                      </p:to>
                                    </p:set>
                                    <p:animEffect transition="in" filter="dissolve">
                                      <p:cBhvr>
                                        <p:cTn id="11" dur="500"/>
                                        <p:tgtEl>
                                          <p:spTgt spid="5">
                                            <p:txEl>
                                              <p:pRg st="0" end="0"/>
                                            </p:txEl>
                                          </p:spTgt>
                                        </p:tgtEl>
                                      </p:cBhvr>
                                    </p:animEffect>
                                  </p:childTnLst>
                                </p:cTn>
                              </p:par>
                              <p:par>
                                <p:cTn id="12" presetID="9" presetClass="entr" presetSubtype="0" fill="hold" nodeType="withEffect">
                                  <p:stCondLst>
                                    <p:cond delay="0"/>
                                  </p:stCondLst>
                                  <p:iterate type="lt">
                                    <p:tmPct val="200"/>
                                  </p:iterate>
                                  <p:childTnLst>
                                    <p:set>
                                      <p:cBhvr>
                                        <p:cTn id="13" dur="1" fill="hold">
                                          <p:stCondLst>
                                            <p:cond delay="0"/>
                                          </p:stCondLst>
                                        </p:cTn>
                                        <p:tgtEl>
                                          <p:spTgt spid="5">
                                            <p:txEl>
                                              <p:pRg st="1" end="1"/>
                                            </p:txEl>
                                          </p:spTgt>
                                        </p:tgtEl>
                                        <p:attrNameLst>
                                          <p:attrName>style.visibility</p:attrName>
                                        </p:attrNameLst>
                                      </p:cBhvr>
                                      <p:to>
                                        <p:strVal val="visible"/>
                                      </p:to>
                                    </p:set>
                                    <p:animEffect transition="in" filter="dissolve">
                                      <p:cBhvr>
                                        <p:cTn id="14" dur="500"/>
                                        <p:tgtEl>
                                          <p:spTgt spid="5">
                                            <p:txEl>
                                              <p:pRg st="1" end="1"/>
                                            </p:txEl>
                                          </p:spTgt>
                                        </p:tgtEl>
                                      </p:cBhvr>
                                    </p:animEffect>
                                  </p:childTnLst>
                                </p:cTn>
                              </p:par>
                              <p:par>
                                <p:cTn id="15" presetID="9" presetClass="entr" presetSubtype="0" fill="hold" nodeType="withEffect">
                                  <p:stCondLst>
                                    <p:cond delay="0"/>
                                  </p:stCondLst>
                                  <p:iterate type="lt">
                                    <p:tmPct val="200"/>
                                  </p:iterate>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par>
                                <p:cTn id="18" presetID="9" presetClass="entr" presetSubtype="0" fill="hold" nodeType="withEffect">
                                  <p:stCondLst>
                                    <p:cond delay="0"/>
                                  </p:stCondLst>
                                  <p:iterate type="lt">
                                    <p:tmPct val="200"/>
                                  </p:iterate>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par>
                                <p:cTn id="21" presetID="9" presetClass="entr" presetSubtype="0" fill="hold" nodeType="withEffect">
                                  <p:stCondLst>
                                    <p:cond delay="0"/>
                                  </p:stCondLst>
                                  <p:iterate type="lt">
                                    <p:tmPct val="200"/>
                                  </p:iterate>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nodeType="withEffect">
                                  <p:stCondLst>
                                    <p:cond delay="0"/>
                                  </p:stCondLst>
                                  <p:iterate type="lt">
                                    <p:tmPct val="200"/>
                                  </p:iterate>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par>
                                <p:cTn id="27" presetID="9" presetClass="entr" presetSubtype="0" fill="hold" nodeType="withEffect">
                                  <p:stCondLst>
                                    <p:cond delay="0"/>
                                  </p:stCondLst>
                                  <p:iterate type="lt">
                                    <p:tmPct val="200"/>
                                  </p:iterate>
                                  <p:childTnLst>
                                    <p:set>
                                      <p:cBhvr>
                                        <p:cTn id="28" dur="1" fill="hold">
                                          <p:stCondLst>
                                            <p:cond delay="0"/>
                                          </p:stCondLst>
                                        </p:cTn>
                                        <p:tgtEl>
                                          <p:spTgt spid="5">
                                            <p:txEl>
                                              <p:pRg st="6" end="6"/>
                                            </p:txEl>
                                          </p:spTgt>
                                        </p:tgtEl>
                                        <p:attrNameLst>
                                          <p:attrName>style.visibility</p:attrName>
                                        </p:attrNameLst>
                                      </p:cBhvr>
                                      <p:to>
                                        <p:strVal val="visible"/>
                                      </p:to>
                                    </p:set>
                                    <p:animEffect transition="in" filter="dissolv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dissolve">
                                      <p:cBhvr>
                                        <p:cTn id="34" dur="500"/>
                                        <p:tgtEl>
                                          <p:spTgt spid="11">
                                            <p:txEl>
                                              <p:pRg st="0" end="0"/>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dissolve">
                                      <p:cBhvr>
                                        <p:cTn id="37" dur="500"/>
                                        <p:tgtEl>
                                          <p:spTgt spid="11">
                                            <p:txEl>
                                              <p:pRg st="1" end="1"/>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dissolve">
                                      <p:cBhvr>
                                        <p:cTn id="40" dur="500"/>
                                        <p:tgtEl>
                                          <p:spTgt spid="11">
                                            <p:txEl>
                                              <p:pRg st="2" end="2"/>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dissolve">
                                      <p:cBhvr>
                                        <p:cTn id="43" dur="500"/>
                                        <p:tgtEl>
                                          <p:spTgt spid="11">
                                            <p:txEl>
                                              <p:pRg st="3" end="3"/>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dissolve">
                                      <p:cBhvr>
                                        <p:cTn id="46" dur="500"/>
                                        <p:tgtEl>
                                          <p:spTgt spid="11">
                                            <p:txEl>
                                              <p:pRg st="4" end="4"/>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animEffect transition="in" filter="dissolve">
                                      <p:cBhvr>
                                        <p:cTn id="49" dur="500"/>
                                        <p:tgtEl>
                                          <p:spTgt spid="11">
                                            <p:txEl>
                                              <p:pRg st="5" end="5"/>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11">
                                            <p:txEl>
                                              <p:pRg st="6" end="6"/>
                                            </p:txEl>
                                          </p:spTgt>
                                        </p:tgtEl>
                                        <p:attrNameLst>
                                          <p:attrName>style.visibility</p:attrName>
                                        </p:attrNameLst>
                                      </p:cBhvr>
                                      <p:to>
                                        <p:strVal val="visible"/>
                                      </p:to>
                                    </p:set>
                                    <p:animEffect transition="in" filter="dissolve">
                                      <p:cBhvr>
                                        <p:cTn id="52" dur="500"/>
                                        <p:tgtEl>
                                          <p:spTgt spid="11">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365762" y="133350"/>
            <a:ext cx="9793817" cy="654050"/>
          </a:xfrm>
        </p:spPr>
        <p:txBody>
          <a:bodyPr/>
          <a:p>
            <a:pPr algn="ctr"/>
            <a:r>
              <a:rPr lang="en-IN" altLang="en-US" sz="3200"/>
              <a:t>Metadata Description</a:t>
            </a:r>
            <a:endParaRPr lang="en-IN" altLang="en-US" sz="3200"/>
          </a:p>
        </p:txBody>
      </p:sp>
      <p:sp>
        <p:nvSpPr>
          <p:cNvPr id="7" name="Content Placeholder 6"/>
          <p:cNvSpPr>
            <a:spLocks noGrp="1"/>
          </p:cNvSpPr>
          <p:nvPr>
            <p:ph idx="1"/>
          </p:nvPr>
        </p:nvSpPr>
        <p:spPr>
          <a:xfrm>
            <a:off x="401321" y="954723"/>
            <a:ext cx="10972800" cy="4525962"/>
          </a:xfrm>
        </p:spPr>
        <p:txBody>
          <a:bodyPr/>
          <a:p>
            <a:r>
              <a:rPr lang="en-US" b="1"/>
              <a:t>Focus - Pet stands out against uncluttered background.</a:t>
            </a:r>
            <a:endParaRPr lang="en-US" b="1"/>
          </a:p>
          <a:p>
            <a:r>
              <a:rPr lang="en-US" b="1"/>
              <a:t>Eyes - Both eyes are facing front</a:t>
            </a:r>
            <a:r>
              <a:rPr lang="en-IN" altLang="en-US" b="1"/>
              <a:t>.</a:t>
            </a:r>
            <a:r>
              <a:rPr lang="en-US" b="1"/>
              <a:t> </a:t>
            </a:r>
            <a:endParaRPr lang="en-US" b="1"/>
          </a:p>
          <a:p>
            <a:r>
              <a:rPr lang="en-US" b="1"/>
              <a:t>Face - </a:t>
            </a:r>
            <a:r>
              <a:rPr lang="en-IN" altLang="en-US" b="1"/>
              <a:t>C</a:t>
            </a:r>
            <a:r>
              <a:rPr lang="en-US" b="1"/>
              <a:t>lear face.</a:t>
            </a:r>
            <a:endParaRPr lang="en-US" b="1"/>
          </a:p>
          <a:p>
            <a:r>
              <a:rPr lang="en-US" b="1"/>
              <a:t>Near - Single pet taking up significant portion of photo.</a:t>
            </a:r>
            <a:endParaRPr lang="en-US" b="1"/>
          </a:p>
          <a:p>
            <a:r>
              <a:rPr lang="en-US" b="1"/>
              <a:t>Action - Pet in the middle of an action.</a:t>
            </a:r>
            <a:endParaRPr lang="en-US" b="1"/>
          </a:p>
          <a:p>
            <a:r>
              <a:rPr lang="en-US" b="1"/>
              <a:t>Accessory - Accompanying physical or digital </a:t>
            </a:r>
            <a:endParaRPr lang="en-US" b="1"/>
          </a:p>
          <a:p>
            <a:pPr marL="0" indent="0">
              <a:buNone/>
            </a:pPr>
            <a:r>
              <a:rPr lang="en-IN" altLang="en-US" b="1"/>
              <a:t>		</a:t>
            </a:r>
            <a:r>
              <a:rPr lang="en-US" b="1"/>
              <a:t>accessory.</a:t>
            </a:r>
            <a:endParaRPr lang="en-US" b="1"/>
          </a:p>
          <a:p>
            <a:r>
              <a:rPr lang="en-US" b="1"/>
              <a:t>Occlusion - Specific undesirable objects blocking </a:t>
            </a:r>
            <a:endParaRPr lang="en-US" b="1"/>
          </a:p>
          <a:p>
            <a:pPr marL="0" indent="0">
              <a:buNone/>
            </a:pPr>
            <a:r>
              <a:rPr lang="en-IN" altLang="en-US" b="1"/>
              <a:t>		</a:t>
            </a:r>
            <a:r>
              <a:rPr lang="en-US" b="1"/>
              <a:t>part of the pet.</a:t>
            </a:r>
            <a:endParaRPr lang="en-US" b="1"/>
          </a:p>
          <a:p>
            <a:r>
              <a:rPr lang="en-US" b="1"/>
              <a:t>Info - Custom-added text or labels.</a:t>
            </a:r>
            <a:endParaRPr lang="en-US" b="1"/>
          </a:p>
          <a:p>
            <a:r>
              <a:rPr lang="en-US" b="1"/>
              <a:t>Blur - Noticeably out of focus.</a:t>
            </a:r>
            <a:endParaRPr lang="en-US" b="1"/>
          </a:p>
          <a:p>
            <a:r>
              <a:rPr lang="en-US" b="1"/>
              <a:t>Group - More than 1 pet in the photo.</a:t>
            </a:r>
            <a:endParaRPr lang="en-US" b="1"/>
          </a:p>
          <a:p>
            <a:r>
              <a:rPr lang="en-US" b="1"/>
              <a:t>Collage - Digitally-retouched photo</a:t>
            </a:r>
            <a:endParaRPr lang="en-US" b="1"/>
          </a:p>
          <a:p>
            <a:r>
              <a:rPr lang="en-US" b="1"/>
              <a:t>Human - Human in the photo.</a:t>
            </a:r>
            <a:endParaRPr lang="en-US" b="1"/>
          </a:p>
        </p:txBody>
      </p:sp>
    </p:spTree>
  </p:cSld>
  <p:clrMapOvr>
    <a:masterClrMapping/>
  </p:clrMapOvr>
  <p:transition advTm="23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650788" y="961954"/>
            <a:ext cx="3740728" cy="807913"/>
          </a:xfrm>
          <a:prstGeom prst="rect">
            <a:avLst/>
          </a:prstGeom>
          <a:noFill/>
        </p:spPr>
        <p:txBody>
          <a:bodyPr wrap="square" lIns="68580" tIns="34290" rIns="68580" bIns="34290" rtlCol="0" anchor="t">
            <a:spAutoFit/>
          </a:bodyPr>
          <a:lstStyle/>
          <a:p>
            <a:pPr marR="0" indent="0" defTabSz="914400" fontAlgn="auto">
              <a:lnSpc>
                <a:spcPct val="100000"/>
              </a:lnSpc>
              <a:spcBef>
                <a:spcPts val="0"/>
              </a:spcBef>
              <a:spcAft>
                <a:spcPts val="0"/>
              </a:spcAft>
              <a:buClrTx/>
              <a:buSzTx/>
              <a:buFontTx/>
              <a:buNone/>
              <a:defRPr/>
            </a:pPr>
            <a:r>
              <a:rPr kumimoji="0" lang="en-IN" altLang="en-US" sz="4800" b="0" i="0" kern="1200" cap="none" spc="0" normalizeH="0" baseline="0" noProof="0" dirty="0">
                <a:solidFill>
                  <a:srgbClr val="002060"/>
                </a:solidFill>
                <a:latin typeface="Berlin Sans FB Demi" panose="020E0802020502020306"/>
                <a:ea typeface="+mn-ea"/>
                <a:cs typeface="Calibri" panose="020F0502020204030204"/>
              </a:rPr>
              <a:t>Techniques</a:t>
            </a:r>
            <a:r>
              <a:rPr kumimoji="0" lang="en-IN" altLang="en-US" sz="2400" b="0" i="0" kern="1200" cap="none" spc="0" normalizeH="0" baseline="0" noProof="0" dirty="0">
                <a:solidFill>
                  <a:srgbClr val="002060"/>
                </a:solidFill>
                <a:latin typeface="Calibri" panose="020F0502020204030204"/>
                <a:ea typeface="+mn-ea"/>
                <a:cs typeface="Calibri" panose="020F0502020204030204"/>
              </a:rPr>
              <a:t> </a:t>
            </a:r>
            <a:endParaRPr kumimoji="0" lang="en-IN" altLang="en-US" sz="2400" b="0" i="0" kern="1200" cap="none" spc="0" normalizeH="0" baseline="0" noProof="0" dirty="0">
              <a:solidFill>
                <a:srgbClr val="002060"/>
              </a:solidFill>
              <a:latin typeface="Calibri" panose="020F0502020204030204"/>
              <a:ea typeface="+mn-ea"/>
              <a:cs typeface="Calibri" panose="020F0502020204030204"/>
            </a:endParaRPr>
          </a:p>
        </p:txBody>
      </p:sp>
      <p:sp>
        <p:nvSpPr>
          <p:cNvPr id="3" name="文本框 2"/>
          <p:cNvSpPr txBox="1"/>
          <p:nvPr/>
        </p:nvSpPr>
        <p:spPr>
          <a:xfrm>
            <a:off x="4126703" y="2278957"/>
            <a:ext cx="4100555" cy="1730375"/>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mn-cs"/>
              </a:rPr>
              <a:t>1. Linear Regression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2. SVR</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kumimoji="0" lang="zh-CN" altLang="en-US" b="1" i="0" kern="1200" cap="none" spc="0" normalizeH="0" baseline="0" noProof="0" dirty="0">
                <a:solidFill>
                  <a:srgbClr val="662994"/>
                </a:solidFill>
                <a:latin typeface="Calibri" panose="020F0502020204030204"/>
                <a:ea typeface="等线"/>
                <a:cs typeface="Calibri" panose="020F0502020204030204"/>
              </a:rPr>
              <a:t>3. LassoLARS</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p:txBody>
      </p:sp>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pic>
        <p:nvPicPr>
          <p:cNvPr id="100" name="Picture 99"/>
          <p:cNvPicPr/>
          <p:nvPr/>
        </p:nvPicPr>
        <p:blipFill>
          <a:blip r:embed="rId2"/>
          <a:stretch>
            <a:fillRect/>
          </a:stretch>
        </p:blipFill>
        <p:spPr>
          <a:xfrm rot="300000">
            <a:off x="7668260" y="2988310"/>
            <a:ext cx="4105910" cy="2616835"/>
          </a:xfrm>
          <a:prstGeom prst="rect">
            <a:avLst/>
          </a:prstGeom>
          <a:noFill/>
          <a:ln w="9525">
            <a:noFill/>
          </a:ln>
        </p:spPr>
      </p:pic>
      <p:pic>
        <p:nvPicPr>
          <p:cNvPr id="101" name="Picture 100"/>
          <p:cNvPicPr/>
          <p:nvPr/>
        </p:nvPicPr>
        <p:blipFill>
          <a:blip r:embed="rId3"/>
          <a:stretch>
            <a:fillRect/>
          </a:stretch>
        </p:blipFill>
        <p:spPr>
          <a:xfrm rot="20820000">
            <a:off x="441325" y="3027045"/>
            <a:ext cx="3108960" cy="2540000"/>
          </a:xfrm>
          <a:prstGeom prst="rect">
            <a:avLst/>
          </a:prstGeom>
          <a:noFill/>
          <a:ln w="9525">
            <a:noFill/>
          </a:ln>
        </p:spPr>
      </p:pic>
    </p:spTree>
    <p:custDataLst>
      <p:tags r:id="rId4"/>
    </p:custDataLst>
  </p:cSld>
  <p:clrMapOvr>
    <a:masterClrMapping/>
  </p:clrMapOvr>
  <p:transition advTm="830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200"/>
                                  </p:iterate>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0"/>
                                  </p:iterate>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650788" y="961954"/>
            <a:ext cx="3740728" cy="807913"/>
          </a:xfrm>
          <a:prstGeom prst="rect">
            <a:avLst/>
          </a:prstGeom>
          <a:noFill/>
        </p:spPr>
        <p:txBody>
          <a:bodyPr wrap="square" lIns="68580" tIns="34290" rIns="68580" bIns="34290" rtlCol="0" anchor="t">
            <a:spAutoFit/>
          </a:bodyPr>
          <a:lstStyle/>
          <a:p>
            <a:pPr marR="0" indent="0" defTabSz="914400" fontAlgn="auto">
              <a:lnSpc>
                <a:spcPct val="100000"/>
              </a:lnSpc>
              <a:spcBef>
                <a:spcPts val="0"/>
              </a:spcBef>
              <a:spcAft>
                <a:spcPts val="0"/>
              </a:spcAft>
              <a:buClrTx/>
              <a:buSzTx/>
              <a:buFontTx/>
              <a:buNone/>
              <a:defRPr/>
            </a:pPr>
            <a:r>
              <a:rPr kumimoji="0" lang="en-IN" altLang="en-US" sz="4800" b="0" i="0" kern="1200" cap="none" spc="0" normalizeH="0" baseline="0" noProof="0" dirty="0">
                <a:solidFill>
                  <a:srgbClr val="002060"/>
                </a:solidFill>
                <a:latin typeface="Berlin Sans FB Demi" panose="020E0802020502020306"/>
                <a:ea typeface="+mn-ea"/>
                <a:cs typeface="Calibri" panose="020F0502020204030204"/>
              </a:rPr>
              <a:t>Techniques</a:t>
            </a:r>
            <a:r>
              <a:rPr kumimoji="0" lang="en-IN" altLang="en-US" sz="2400" b="0" i="0" kern="1200" cap="none" spc="0" normalizeH="0" baseline="0" noProof="0" dirty="0">
                <a:solidFill>
                  <a:srgbClr val="002060"/>
                </a:solidFill>
                <a:latin typeface="Calibri" panose="020F0502020204030204"/>
                <a:ea typeface="+mn-ea"/>
                <a:cs typeface="Calibri" panose="020F0502020204030204"/>
              </a:rPr>
              <a:t> </a:t>
            </a:r>
            <a:endParaRPr kumimoji="0" lang="en-IN" altLang="en-US" sz="2400" b="0" i="0" kern="1200" cap="none" spc="0" normalizeH="0" baseline="0" noProof="0" dirty="0">
              <a:solidFill>
                <a:srgbClr val="002060"/>
              </a:solidFill>
              <a:latin typeface="Calibri" panose="020F0502020204030204"/>
              <a:ea typeface="+mn-ea"/>
              <a:cs typeface="Calibri" panose="020F0502020204030204"/>
            </a:endParaRPr>
          </a:p>
        </p:txBody>
      </p:sp>
      <p:sp>
        <p:nvSpPr>
          <p:cNvPr id="3" name="文本框 2"/>
          <p:cNvSpPr txBox="1"/>
          <p:nvPr/>
        </p:nvSpPr>
        <p:spPr>
          <a:xfrm>
            <a:off x="4126703" y="2278957"/>
            <a:ext cx="4100555" cy="2561590"/>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sym typeface="+mn-ea"/>
              </a:rPr>
              <a:t>1. Linear Regression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2. SVR</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3. LassoLARS</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4. Decision Tree</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5. Random Forest</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p:txBody>
      </p:sp>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pic>
        <p:nvPicPr>
          <p:cNvPr id="102" name="Picture 101"/>
          <p:cNvPicPr/>
          <p:nvPr/>
        </p:nvPicPr>
        <p:blipFill>
          <a:blip r:embed="rId2"/>
          <a:stretch>
            <a:fillRect/>
          </a:stretch>
        </p:blipFill>
        <p:spPr>
          <a:xfrm>
            <a:off x="6871335" y="2128520"/>
            <a:ext cx="5039360" cy="3121660"/>
          </a:xfrm>
          <a:prstGeom prst="rect">
            <a:avLst/>
          </a:prstGeom>
          <a:noFill/>
          <a:ln w="9525">
            <a:noFill/>
          </a:ln>
        </p:spPr>
      </p:pic>
      <p:sp>
        <p:nvSpPr>
          <p:cNvPr id="6" name="Text Box 5"/>
          <p:cNvSpPr txBox="1"/>
          <p:nvPr/>
        </p:nvSpPr>
        <p:spPr>
          <a:xfrm>
            <a:off x="478155" y="2921635"/>
            <a:ext cx="2973070" cy="1014730"/>
          </a:xfrm>
          <a:prstGeom prst="rect">
            <a:avLst/>
          </a:prstGeom>
          <a:noFill/>
        </p:spPr>
        <p:txBody>
          <a:bodyPr wrap="square" rtlCol="0">
            <a:spAutoFit/>
          </a:bodyPr>
          <a:p>
            <a:r>
              <a:rPr lang="en-IN" altLang="zh-CN" sz="2000" b="1" noProof="0" dirty="0">
                <a:solidFill>
                  <a:srgbClr val="662994"/>
                </a:solidFill>
                <a:latin typeface="Calibri" panose="020F0502020204030204"/>
                <a:ea typeface="等线"/>
                <a:cs typeface="Calibri" panose="020F0502020204030204"/>
                <a:sym typeface="+mn-ea"/>
              </a:rPr>
              <a:t>Feature Selection : </a:t>
            </a:r>
            <a:endParaRPr lang="zh-CN" altLang="en-US" sz="2000" b="1" noProof="0" dirty="0">
              <a:solidFill>
                <a:srgbClr val="662994"/>
              </a:solidFill>
              <a:latin typeface="Calibri" panose="020F0502020204030204"/>
              <a:ea typeface="等线"/>
              <a:cs typeface="Calibri" panose="020F0502020204030204"/>
              <a:sym typeface="+mn-ea"/>
            </a:endParaRPr>
          </a:p>
          <a:p>
            <a:pPr marL="285750" indent="-285750">
              <a:buFont typeface="Arial" panose="020B0604020202020204" pitchFamily="34" charset="0"/>
              <a:buChar char="•"/>
            </a:pPr>
            <a:r>
              <a:rPr lang="zh-CN" altLang="en-US" sz="2000" b="1" noProof="0" dirty="0">
                <a:solidFill>
                  <a:srgbClr val="662994"/>
                </a:solidFill>
                <a:latin typeface="Calibri" panose="020F0502020204030204"/>
                <a:ea typeface="等线"/>
                <a:cs typeface="Calibri" panose="020F0502020204030204"/>
                <a:sym typeface="+mn-ea"/>
              </a:rPr>
              <a:t>S</a:t>
            </a:r>
            <a:r>
              <a:rPr lang="en-IN" altLang="zh-CN" sz="2000" b="1" noProof="0" dirty="0">
                <a:solidFill>
                  <a:srgbClr val="662994"/>
                </a:solidFill>
                <a:latin typeface="Calibri" panose="020F0502020204030204"/>
                <a:ea typeface="等线"/>
                <a:cs typeface="Calibri" panose="020F0502020204030204"/>
                <a:sym typeface="+mn-ea"/>
              </a:rPr>
              <a:t>electKbest</a:t>
            </a:r>
            <a:endParaRPr lang="en-IN" altLang="zh-CN" sz="2000" b="1" noProof="0" dirty="0">
              <a:solidFill>
                <a:srgbClr val="662994"/>
              </a:solidFill>
              <a:latin typeface="Calibri" panose="020F0502020204030204"/>
              <a:ea typeface="等线"/>
              <a:cs typeface="Calibri" panose="020F0502020204030204"/>
              <a:sym typeface="+mn-ea"/>
            </a:endParaRPr>
          </a:p>
          <a:p>
            <a:pPr marL="285750" indent="-285750">
              <a:buFont typeface="Arial" panose="020B0604020202020204" pitchFamily="34" charset="0"/>
              <a:buChar char="•"/>
            </a:pPr>
            <a:r>
              <a:rPr lang="en-IN" altLang="zh-CN" sz="2000" b="1" noProof="0" dirty="0">
                <a:solidFill>
                  <a:srgbClr val="662994"/>
                </a:solidFill>
                <a:latin typeface="Calibri" panose="020F0502020204030204"/>
                <a:ea typeface="等线"/>
                <a:cs typeface="Calibri" panose="020F0502020204030204"/>
                <a:sym typeface="+mn-ea"/>
              </a:rPr>
              <a:t>Chi</a:t>
            </a:r>
            <a:r>
              <a:rPr lang="en-IN" altLang="zh-CN" sz="2000" b="1" baseline="30000" noProof="0" dirty="0">
                <a:solidFill>
                  <a:srgbClr val="662994"/>
                </a:solidFill>
                <a:latin typeface="Calibri" panose="020F0502020204030204"/>
                <a:ea typeface="等线"/>
                <a:cs typeface="Calibri" panose="020F0502020204030204"/>
                <a:sym typeface="+mn-ea"/>
              </a:rPr>
              <a:t>2</a:t>
            </a:r>
            <a:endParaRPr lang="en-IN" altLang="zh-CN" sz="2000" b="1" baseline="30000" noProof="0" dirty="0">
              <a:solidFill>
                <a:srgbClr val="662994"/>
              </a:solidFill>
              <a:latin typeface="Calibri" panose="020F0502020204030204"/>
              <a:ea typeface="等线"/>
              <a:cs typeface="Calibri" panose="020F0502020204030204"/>
              <a:sym typeface="+mn-ea"/>
            </a:endParaRPr>
          </a:p>
        </p:txBody>
      </p:sp>
      <p:sp>
        <p:nvSpPr>
          <p:cNvPr id="7" name="Left Brace 6"/>
          <p:cNvSpPr/>
          <p:nvPr/>
        </p:nvSpPr>
        <p:spPr>
          <a:xfrm>
            <a:off x="3106420" y="2552700"/>
            <a:ext cx="499110" cy="1701165"/>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sp>
        <p:nvSpPr>
          <p:cNvPr id="8" name="Text Box 7"/>
          <p:cNvSpPr txBox="1"/>
          <p:nvPr/>
        </p:nvSpPr>
        <p:spPr>
          <a:xfrm>
            <a:off x="397510" y="4966335"/>
            <a:ext cx="3310255" cy="2061210"/>
          </a:xfrm>
          <a:prstGeom prst="rect">
            <a:avLst/>
          </a:prstGeom>
          <a:noFill/>
        </p:spPr>
        <p:txBody>
          <a:bodyPr wrap="square" rtlCol="0">
            <a:spAutoFit/>
          </a:bodyPr>
          <a:p>
            <a:r>
              <a:rPr lang="en-IN" altLang="en-US" sz="2000" b="1" u="sng"/>
              <a:t>Feature</a:t>
            </a:r>
            <a:r>
              <a:rPr lang="en-IN" altLang="en-US"/>
              <a:t> 		</a:t>
            </a:r>
            <a:endParaRPr lang="en-IN" altLang="en-US"/>
          </a:p>
          <a:p>
            <a:r>
              <a:rPr lang="en-IN" altLang="en-US"/>
              <a:t>Action		</a:t>
            </a:r>
            <a:endParaRPr lang="en-IN" altLang="en-US"/>
          </a:p>
          <a:p>
            <a:r>
              <a:rPr lang="en-IN" altLang="en-US"/>
              <a:t>Info		</a:t>
            </a:r>
            <a:endParaRPr lang="en-IN" altLang="en-US"/>
          </a:p>
          <a:p>
            <a:r>
              <a:rPr lang="en-IN" altLang="en-US"/>
              <a:t>Group</a:t>
            </a:r>
            <a:endParaRPr lang="en-IN" altLang="en-US"/>
          </a:p>
          <a:p>
            <a:r>
              <a:rPr lang="en-IN" altLang="en-US"/>
              <a:t>Occulsion</a:t>
            </a:r>
            <a:endParaRPr lang="en-IN" altLang="en-US"/>
          </a:p>
          <a:p>
            <a:r>
              <a:rPr lang="en-IN" altLang="en-US"/>
              <a:t>Collage</a:t>
            </a:r>
            <a:endParaRPr lang="en-IN" altLang="en-US"/>
          </a:p>
          <a:p>
            <a:endParaRPr lang="en-IN" altLang="en-US"/>
          </a:p>
        </p:txBody>
      </p:sp>
      <p:sp>
        <p:nvSpPr>
          <p:cNvPr id="10" name="Text Box 9"/>
          <p:cNvSpPr txBox="1"/>
          <p:nvPr/>
        </p:nvSpPr>
        <p:spPr>
          <a:xfrm>
            <a:off x="2006600" y="4984750"/>
            <a:ext cx="1630045" cy="1783715"/>
          </a:xfrm>
          <a:prstGeom prst="rect">
            <a:avLst/>
          </a:prstGeom>
          <a:noFill/>
        </p:spPr>
        <p:txBody>
          <a:bodyPr wrap="square" rtlCol="0">
            <a:spAutoFit/>
          </a:bodyPr>
          <a:p>
            <a:r>
              <a:rPr lang="en-IN" altLang="en-US" sz="2000" b="1" u="sng"/>
              <a:t>Score</a:t>
            </a:r>
            <a:endParaRPr lang="en-IN" altLang="en-US" sz="2000" b="1" u="sng"/>
          </a:p>
          <a:p>
            <a:r>
              <a:rPr lang="en-IN" altLang="en-US"/>
              <a:t>110.521</a:t>
            </a:r>
            <a:endParaRPr lang="en-IN" altLang="en-US"/>
          </a:p>
          <a:p>
            <a:r>
              <a:rPr lang="en-IN" altLang="en-US"/>
              <a:t>110.037</a:t>
            </a:r>
            <a:endParaRPr lang="en-IN" altLang="en-US"/>
          </a:p>
          <a:p>
            <a:r>
              <a:rPr lang="en-IN" altLang="en-US"/>
              <a:t>107.661</a:t>
            </a:r>
            <a:endParaRPr lang="en-IN" altLang="en-US"/>
          </a:p>
          <a:p>
            <a:r>
              <a:rPr lang="en-IN" altLang="en-US"/>
              <a:t>106.320</a:t>
            </a:r>
            <a:endParaRPr lang="en-IN" altLang="en-US"/>
          </a:p>
          <a:p>
            <a:r>
              <a:rPr lang="en-IN" altLang="en-US"/>
              <a:t>98.043	</a:t>
            </a:r>
            <a:endParaRPr lang="en-IN" altLang="en-US"/>
          </a:p>
        </p:txBody>
      </p:sp>
      <p:sp>
        <p:nvSpPr>
          <p:cNvPr id="11" name="Down Arrow 10"/>
          <p:cNvSpPr/>
          <p:nvPr/>
        </p:nvSpPr>
        <p:spPr>
          <a:xfrm>
            <a:off x="1456055" y="4109085"/>
            <a:ext cx="499110" cy="610870"/>
          </a:xfrm>
          <a:prstGeom prst="downArrow">
            <a:avLst/>
          </a:prstGeom>
          <a:solidFill>
            <a:srgbClr val="66299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ustDataLst>
      <p:tags r:id="rId3"/>
    </p:custDataLst>
  </p:cSld>
  <p:clrMapOvr>
    <a:masterClrMapping/>
  </p:clrMapOvr>
  <p:transition advTm="10263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
                                  </p:iterate>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6" grpId="1"/>
      <p:bldP spid="7" grpId="1" animBg="1"/>
      <p:bldP spid="10" grpId="0"/>
      <p:bldP spid="8" grpId="0"/>
      <p:bldP spid="11" grpId="0" animBg="1"/>
      <p:bldP spid="10" grpId="1"/>
      <p:bldP spid="8" grpId="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3650788" y="961954"/>
            <a:ext cx="3740728" cy="807913"/>
          </a:xfrm>
          <a:prstGeom prst="rect">
            <a:avLst/>
          </a:prstGeom>
          <a:noFill/>
        </p:spPr>
        <p:txBody>
          <a:bodyPr wrap="square" lIns="68580" tIns="34290" rIns="68580" bIns="34290" rtlCol="0" anchor="t">
            <a:spAutoFit/>
          </a:bodyPr>
          <a:lstStyle/>
          <a:p>
            <a:pPr marR="0" indent="0" defTabSz="914400" fontAlgn="auto">
              <a:lnSpc>
                <a:spcPct val="100000"/>
              </a:lnSpc>
              <a:spcBef>
                <a:spcPts val="0"/>
              </a:spcBef>
              <a:spcAft>
                <a:spcPts val="0"/>
              </a:spcAft>
              <a:buClrTx/>
              <a:buSzTx/>
              <a:buFontTx/>
              <a:buNone/>
              <a:defRPr/>
            </a:pPr>
            <a:r>
              <a:rPr kumimoji="0" lang="en-IN" altLang="en-US" sz="4800" b="0" i="0" kern="1200" cap="none" spc="0" normalizeH="0" baseline="0" noProof="0" dirty="0">
                <a:solidFill>
                  <a:srgbClr val="002060"/>
                </a:solidFill>
                <a:latin typeface="Berlin Sans FB Demi" panose="020E0802020502020306"/>
                <a:ea typeface="+mn-ea"/>
                <a:cs typeface="Calibri" panose="020F0502020204030204"/>
              </a:rPr>
              <a:t>Techniques</a:t>
            </a:r>
            <a:r>
              <a:rPr kumimoji="0" lang="en-IN" altLang="en-US" sz="2400" b="0" i="0" kern="1200" cap="none" spc="0" normalizeH="0" baseline="0" noProof="0" dirty="0">
                <a:solidFill>
                  <a:srgbClr val="002060"/>
                </a:solidFill>
                <a:latin typeface="Calibri" panose="020F0502020204030204"/>
                <a:ea typeface="+mn-ea"/>
                <a:cs typeface="Calibri" panose="020F0502020204030204"/>
              </a:rPr>
              <a:t> </a:t>
            </a:r>
            <a:endParaRPr kumimoji="0" lang="en-IN" altLang="en-US" sz="2400" b="0" i="0" kern="1200" cap="none" spc="0" normalizeH="0" baseline="0" noProof="0" dirty="0">
              <a:solidFill>
                <a:srgbClr val="002060"/>
              </a:solidFill>
              <a:latin typeface="Calibri" panose="020F0502020204030204"/>
              <a:ea typeface="+mn-ea"/>
              <a:cs typeface="Calibri" panose="020F0502020204030204"/>
            </a:endParaRPr>
          </a:p>
        </p:txBody>
      </p:sp>
      <p:sp>
        <p:nvSpPr>
          <p:cNvPr id="3" name="文本框 2"/>
          <p:cNvSpPr txBox="1"/>
          <p:nvPr/>
        </p:nvSpPr>
        <p:spPr>
          <a:xfrm>
            <a:off x="4126703" y="2278957"/>
            <a:ext cx="4100555" cy="2976880"/>
          </a:xfrm>
          <a:prstGeom prst="rect">
            <a:avLst/>
          </a:prstGeom>
          <a:noFill/>
        </p:spPr>
        <p:txBody>
          <a:bodyPr rot="0" spcFirstLastPara="0" vertOverflow="overflow" horzOverflow="overflow" vert="horz" wrap="square" lIns="68580" tIns="34290" rIns="68580" bIns="34290" numCol="1" spcCol="0" rtlCol="0" fromWordArt="0" anchor="t" anchorCtr="0" forceAA="0" compatLnSpc="1">
            <a:spAutoFit/>
          </a:bodyPr>
          <a:lstStyle/>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sym typeface="+mn-ea"/>
              </a:rPr>
              <a:t>1. Linear Regression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2. SVR</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3. LassoLARS</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4. Decision Tree</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5. Random Forest</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r>
              <a:rPr lang="zh-CN" altLang="en-US" b="1" noProof="0" dirty="0">
                <a:solidFill>
                  <a:srgbClr val="662994"/>
                </a:solidFill>
                <a:latin typeface="Calibri" panose="020F0502020204030204"/>
                <a:ea typeface="等线"/>
                <a:cs typeface="Calibri" panose="020F0502020204030204"/>
                <a:sym typeface="+mn-ea"/>
              </a:rPr>
              <a:t>6. CNN</a:t>
            </a: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a:p>
            <a:pPr marR="0" indent="0" defTabSz="914400" fontAlgn="auto">
              <a:lnSpc>
                <a:spcPct val="150000"/>
              </a:lnSpc>
              <a:spcBef>
                <a:spcPts val="0"/>
              </a:spcBef>
              <a:spcAft>
                <a:spcPts val="0"/>
              </a:spcAft>
              <a:buClrTx/>
              <a:buSzTx/>
              <a:buFontTx/>
              <a:buNone/>
              <a:defRPr/>
            </a:pPr>
            <a:endParaRPr kumimoji="0" lang="zh-CN" altLang="en-US" b="1" i="0" kern="1200" cap="none" spc="0" normalizeH="0" baseline="0" noProof="0" dirty="0">
              <a:solidFill>
                <a:srgbClr val="662994"/>
              </a:solidFill>
              <a:latin typeface="Calibri" panose="020F0502020204030204"/>
              <a:ea typeface="等线"/>
              <a:cs typeface="Calibri" panose="020F0502020204030204"/>
            </a:endParaRPr>
          </a:p>
        </p:txBody>
      </p:sp>
      <p:pic>
        <p:nvPicPr>
          <p:cNvPr id="4" name="图片 4" descr="图片包含 游戏机&#10;&#10;已自动生成说明"/>
          <p:cNvPicPr>
            <a:picLocks noChangeAspect="1"/>
          </p:cNvPicPr>
          <p:nvPr/>
        </p:nvPicPr>
        <p:blipFill>
          <a:blip r:embed="rId1"/>
          <a:stretch>
            <a:fillRect/>
          </a:stretch>
        </p:blipFill>
        <p:spPr>
          <a:xfrm>
            <a:off x="591839" y="291543"/>
            <a:ext cx="1949938" cy="1652602"/>
          </a:xfrm>
          <a:prstGeom prst="rect">
            <a:avLst/>
          </a:prstGeom>
        </p:spPr>
      </p:pic>
      <p:pic>
        <p:nvPicPr>
          <p:cNvPr id="104" name="Picture 103"/>
          <p:cNvPicPr/>
          <p:nvPr/>
        </p:nvPicPr>
        <p:blipFill>
          <a:blip r:embed="rId2"/>
          <a:stretch>
            <a:fillRect/>
          </a:stretch>
        </p:blipFill>
        <p:spPr>
          <a:xfrm>
            <a:off x="6619240" y="2153920"/>
            <a:ext cx="5010150" cy="3657600"/>
          </a:xfrm>
          <a:prstGeom prst="rect">
            <a:avLst/>
          </a:prstGeom>
          <a:noFill/>
          <a:ln w="9525">
            <a:noFill/>
          </a:ln>
        </p:spPr>
      </p:pic>
    </p:spTree>
    <p:custDataLst>
      <p:tags r:id="rId3"/>
    </p:custDataLst>
  </p:cSld>
  <p:clrMapOvr>
    <a:masterClrMapping/>
  </p:clrMapOvr>
  <p:transition advTm="594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6.592|10.361|1.266|5.201|33.498"/>
</p:tagLst>
</file>

<file path=ppt/tags/tag2.xml><?xml version="1.0" encoding="utf-8"?>
<p:tagLst xmlns:p="http://schemas.openxmlformats.org/presentationml/2006/main">
  <p:tag name="TIMING" val="|34.547|1.917|11.716|14.316|2.909"/>
</p:tagLst>
</file>

<file path=ppt/tags/tag3.xml><?xml version="1.0" encoding="utf-8"?>
<p:tagLst xmlns:p="http://schemas.openxmlformats.org/presentationml/2006/main">
  <p:tag name="TIMING" val="|20.31|2.212|26.991|15.059"/>
</p:tagLst>
</file>

<file path=ppt/tags/tag4.xml><?xml version="1.0" encoding="utf-8"?>
<p:tagLst xmlns:p="http://schemas.openxmlformats.org/presentationml/2006/main">
  <p:tag name="TIMING" val="|1.374|3.43"/>
</p:tagLst>
</file>

<file path=ppt/tags/tag5.xml><?xml version="1.0" encoding="utf-8"?>
<p:tagLst xmlns:p="http://schemas.openxmlformats.org/presentationml/2006/main">
  <p:tag name="TIMING" val="|2.822"/>
</p:tagLst>
</file>

<file path=ppt/tags/tag6.xml><?xml version="1.0" encoding="utf-8"?>
<p:tagLst xmlns:p="http://schemas.openxmlformats.org/presentationml/2006/main">
  <p:tag name="TIMING" val="|0.596|0.739|0.741|1.044"/>
</p:tagLst>
</file>

<file path=ppt/tags/tag7.xml><?xml version="1.0" encoding="utf-8"?>
<p:tagLst xmlns:p="http://schemas.openxmlformats.org/presentationml/2006/main">
  <p:tag name="TIMING" val="|0.942|5.068|3.283"/>
</p:tagLst>
</file>

<file path=ppt/tags/tag8.xml><?xml version="1.0" encoding="utf-8"?>
<p:tagLst xmlns:p="http://schemas.openxmlformats.org/presentationml/2006/main">
  <p:tag name="TIMING" val="|0.69"/>
</p:tagLst>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北京锐得PPT公司专业制作">
  <a:themeElements>
    <a:clrScheme name="1_北京锐得PPT公司专业制作 1">
      <a:dk1>
        <a:srgbClr val="0C0C0C"/>
      </a:dk1>
      <a:lt1>
        <a:srgbClr val="FFFFFF"/>
      </a:lt1>
      <a:dk2>
        <a:srgbClr val="DF9603"/>
      </a:dk2>
      <a:lt2>
        <a:srgbClr val="CFCFCF"/>
      </a:lt2>
      <a:accent1>
        <a:srgbClr val="573615"/>
      </a:accent1>
      <a:accent2>
        <a:srgbClr val="8A5832"/>
      </a:accent2>
      <a:accent3>
        <a:srgbClr val="FFFFFF"/>
      </a:accent3>
      <a:accent4>
        <a:srgbClr val="090909"/>
      </a:accent4>
      <a:accent5>
        <a:srgbClr val="B4AEAA"/>
      </a:accent5>
      <a:accent6>
        <a:srgbClr val="7D4F2C"/>
      </a:accent6>
      <a:hlink>
        <a:srgbClr val="B57139"/>
      </a:hlink>
      <a:folHlink>
        <a:srgbClr val="DE975C"/>
      </a:folHlink>
    </a:clrScheme>
    <a:fontScheme name="1_北京锐得PPT公司专业制作">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bg2"/>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bg2"/>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1_北京锐得PPT公司专业制作 1">
        <a:dk1>
          <a:srgbClr val="0C0C0C"/>
        </a:dk1>
        <a:lt1>
          <a:srgbClr val="FFFFFF"/>
        </a:lt1>
        <a:dk2>
          <a:srgbClr val="DF9603"/>
        </a:dk2>
        <a:lt2>
          <a:srgbClr val="CFCFCF"/>
        </a:lt2>
        <a:accent1>
          <a:srgbClr val="573615"/>
        </a:accent1>
        <a:accent2>
          <a:srgbClr val="8A5832"/>
        </a:accent2>
        <a:accent3>
          <a:srgbClr val="FFFFFF"/>
        </a:accent3>
        <a:accent4>
          <a:srgbClr val="090909"/>
        </a:accent4>
        <a:accent5>
          <a:srgbClr val="B4AEAA"/>
        </a:accent5>
        <a:accent6>
          <a:srgbClr val="7D4F2C"/>
        </a:accent6>
        <a:hlink>
          <a:srgbClr val="B57139"/>
        </a:hlink>
        <a:folHlink>
          <a:srgbClr val="DE975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2655</Words>
  <Application>WPS Presentation</Application>
  <PresentationFormat>宽屏</PresentationFormat>
  <Paragraphs>224</Paragraphs>
  <Slides>18</Slides>
  <Notes>1</Notes>
  <HiddenSlides>0</HiddenSlides>
  <MMClips>0</MMClips>
  <ScaleCrop>false</ScaleCrop>
  <HeadingPairs>
    <vt:vector size="6" baseType="variant">
      <vt:variant>
        <vt:lpstr>已用的字体</vt:lpstr>
      </vt:variant>
      <vt:variant>
        <vt:i4>23</vt:i4>
      </vt:variant>
      <vt:variant>
        <vt:lpstr>主题</vt:lpstr>
      </vt:variant>
      <vt:variant>
        <vt:i4>4</vt:i4>
      </vt:variant>
      <vt:variant>
        <vt:lpstr>幻灯片标题</vt:lpstr>
      </vt:variant>
      <vt:variant>
        <vt:i4>18</vt:i4>
      </vt:variant>
    </vt:vector>
  </HeadingPairs>
  <TitlesOfParts>
    <vt:vector size="45" baseType="lpstr">
      <vt:lpstr>Arial</vt:lpstr>
      <vt:lpstr>SimSun</vt:lpstr>
      <vt:lpstr>Wingdings</vt:lpstr>
      <vt:lpstr>黑体</vt:lpstr>
      <vt:lpstr>Bell MT</vt:lpstr>
      <vt:lpstr>Calibri Light</vt:lpstr>
      <vt:lpstr>Calibri</vt:lpstr>
      <vt:lpstr>等线</vt:lpstr>
      <vt:lpstr>Source Sans Pro Black</vt:lpstr>
      <vt:lpstr>Segoe Print</vt:lpstr>
      <vt:lpstr>Arial</vt:lpstr>
      <vt:lpstr>黑体</vt:lpstr>
      <vt:lpstr>Berlin Sans FB Demi</vt:lpstr>
      <vt:lpstr>Jokerman</vt:lpstr>
      <vt:lpstr>LiSu</vt:lpstr>
      <vt:lpstr>Blackadder ITC</vt:lpstr>
      <vt:lpstr>Microsoft YaHei</vt:lpstr>
      <vt:lpstr>Arial Unicode MS</vt:lpstr>
      <vt:lpstr>Calibri</vt:lpstr>
      <vt:lpstr>黑体</vt:lpstr>
      <vt:lpstr>Arial Narrow</vt:lpstr>
      <vt:lpstr>Bahnschrift Light Condensed</vt:lpstr>
      <vt:lpstr>Bahnschrift SemiLight</vt:lpstr>
      <vt:lpstr>Office Theme</vt:lpstr>
      <vt:lpstr>Diseño predeterminado</vt:lpstr>
      <vt:lpstr>2_北京锐得PPT公司专业制作</vt:lpstr>
      <vt:lpstr>1_Office Theme</vt:lpstr>
      <vt:lpstr>PowerPoint 演示文稿</vt:lpstr>
      <vt:lpstr>PowerPoint 演示文稿</vt:lpstr>
      <vt:lpstr>PowerPoint 演示文稿</vt:lpstr>
      <vt:lpstr>PROBLEM STATEMENT</vt:lpstr>
      <vt:lpstr>DATA SET</vt:lpstr>
      <vt:lpstr>Metadata Description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theon</cp:lastModifiedBy>
  <cp:revision>306</cp:revision>
  <dcterms:created xsi:type="dcterms:W3CDTF">2021-11-22T11:44:00Z</dcterms:created>
  <dcterms:modified xsi:type="dcterms:W3CDTF">2021-12-02T11:37:24Z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69869557EA3A47DCBFC3D73AB2F356C6</vt:lpwstr>
  </property>
  <property fmtid="{D5CDD505-2E9C-101B-9397-08002B2CF9AE}" pid="3" name="KSOProductBuildVer">
    <vt:lpwstr>1033-11.2.0.10308</vt:lpwstr>
  </property>
</Properties>
</file>